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2" r:id="rId1"/>
    <p:sldMasterId id="2147483769" r:id="rId2"/>
    <p:sldMasterId id="2147483831" r:id="rId3"/>
    <p:sldMasterId id="2147483837" r:id="rId4"/>
    <p:sldMasterId id="2147483873" r:id="rId5"/>
  </p:sldMasterIdLst>
  <p:notesMasterIdLst>
    <p:notesMasterId r:id="rId41"/>
  </p:notesMasterIdLst>
  <p:handoutMasterIdLst>
    <p:handoutMasterId r:id="rId42"/>
  </p:handoutMasterIdLst>
  <p:sldIdLst>
    <p:sldId id="3473" r:id="rId6"/>
    <p:sldId id="3475" r:id="rId7"/>
    <p:sldId id="3601" r:id="rId8"/>
    <p:sldId id="841" r:id="rId9"/>
    <p:sldId id="4276" r:id="rId10"/>
    <p:sldId id="3717" r:id="rId11"/>
    <p:sldId id="4201" r:id="rId12"/>
    <p:sldId id="4202" r:id="rId13"/>
    <p:sldId id="4204" r:id="rId14"/>
    <p:sldId id="4207" r:id="rId15"/>
    <p:sldId id="4211" r:id="rId16"/>
    <p:sldId id="4213" r:id="rId17"/>
    <p:sldId id="4215" r:id="rId18"/>
    <p:sldId id="4217" r:id="rId19"/>
    <p:sldId id="4219" r:id="rId20"/>
    <p:sldId id="4221" r:id="rId21"/>
    <p:sldId id="4223" r:id="rId22"/>
    <p:sldId id="4279" r:id="rId23"/>
    <p:sldId id="4281" r:id="rId24"/>
    <p:sldId id="4237" r:id="rId25"/>
    <p:sldId id="4239" r:id="rId26"/>
    <p:sldId id="4283" r:id="rId27"/>
    <p:sldId id="4170" r:id="rId28"/>
    <p:sldId id="4249" r:id="rId29"/>
    <p:sldId id="4251" r:id="rId30"/>
    <p:sldId id="4253" r:id="rId31"/>
    <p:sldId id="4255" r:id="rId32"/>
    <p:sldId id="4257" r:id="rId33"/>
    <p:sldId id="4259" r:id="rId34"/>
    <p:sldId id="4261" r:id="rId35"/>
    <p:sldId id="4263" r:id="rId36"/>
    <p:sldId id="4265" r:id="rId37"/>
    <p:sldId id="4267" r:id="rId38"/>
    <p:sldId id="4269" r:id="rId39"/>
    <p:sldId id="4028" r:id="rId4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5" orient="horz" pos="3725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AC25B5-1161-774F-892B-34BCE8312E1C}" name="Shaqkeifer Wallace - Wyndham" initials="SWW" userId="S::SWallace-Wyndham@harrisinteractive.co.uk::6094abfd-97e4-4020-a14d-f5f31bf8964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Greyling" initials="SG" lastIdx="2" clrIdx="0">
    <p:extLst>
      <p:ext uri="{19B8F6BF-5375-455C-9EA6-DF929625EA0E}">
        <p15:presenceInfo xmlns:p15="http://schemas.microsoft.com/office/powerpoint/2012/main" userId="S-1-5-21-372229990-3608073953-2026582128-34570" providerId="AD"/>
      </p:ext>
    </p:extLst>
  </p:cmAuthor>
  <p:cmAuthor id="2" name="Shaqkeifer Wallace - Wyndham" initials="SWW" lastIdx="196" clrIdx="1">
    <p:extLst>
      <p:ext uri="{19B8F6BF-5375-455C-9EA6-DF929625EA0E}">
        <p15:presenceInfo xmlns:p15="http://schemas.microsoft.com/office/powerpoint/2012/main" userId="S::SWallace-Wyndham@harrisinteractive.co.uk::6094abfd-97e4-4020-a14d-f5f31bf89643" providerId="AD"/>
      </p:ext>
    </p:extLst>
  </p:cmAuthor>
  <p:cmAuthor id="3" name="Laurie Eaves" initials="LE" lastIdx="98" clrIdx="2">
    <p:extLst>
      <p:ext uri="{19B8F6BF-5375-455C-9EA6-DF929625EA0E}">
        <p15:presenceInfo xmlns:p15="http://schemas.microsoft.com/office/powerpoint/2012/main" userId="S::LEaves@harrisinteractive.co.uk::75ef4011-0192-4637-bef1-bebb8dc2a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CDFF"/>
    <a:srgbClr val="000000"/>
    <a:srgbClr val="F0565A"/>
    <a:srgbClr val="003399"/>
    <a:srgbClr val="16A7B3"/>
    <a:srgbClr val="FFCCCC"/>
    <a:srgbClr val="26FCD0"/>
    <a:srgbClr val="02705A"/>
    <a:srgbClr val="020C5A"/>
    <a:srgbClr val="4B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2" autoAdjust="0"/>
    <p:restoredTop sz="93758" autoAdjust="0"/>
  </p:normalViewPr>
  <p:slideViewPr>
    <p:cSldViewPr snapToGrid="0" snapToObjects="1">
      <p:cViewPr varScale="1">
        <p:scale>
          <a:sx n="124" d="100"/>
          <a:sy n="124" d="100"/>
        </p:scale>
        <p:origin x="944" y="168"/>
      </p:cViewPr>
      <p:guideLst>
        <p:guide orient="horz" pos="4224"/>
        <p:guide orient="horz" pos="372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48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5227745930114E-2"/>
          <c:y val="9.942493962401041E-3"/>
          <c:w val="0.85215778216197757"/>
          <c:h val="0.990057506037599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3399"/>
            </a:solidFill>
          </c:spPr>
          <c:dPt>
            <c:idx val="0"/>
            <c:bubble3D val="0"/>
            <c:spPr>
              <a:solidFill>
                <a:srgbClr val="00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0E-47EF-A897-E595F94E39E6}"/>
              </c:ext>
            </c:extLst>
          </c:dPt>
          <c:dPt>
            <c:idx val="1"/>
            <c:bubble3D val="0"/>
            <c:spPr>
              <a:solidFill>
                <a:srgbClr val="2ACD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0E-47EF-A897-E595F94E39E6}"/>
              </c:ext>
            </c:extLst>
          </c:dPt>
          <c:dPt>
            <c:idx val="2"/>
            <c:bubble3D val="0"/>
            <c:spPr>
              <a:solidFill>
                <a:srgbClr val="00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0E-47EF-A897-E595F94E39E6}"/>
              </c:ext>
            </c:extLst>
          </c:dPt>
          <c:dPt>
            <c:idx val="3"/>
            <c:bubble3D val="0"/>
            <c:spPr>
              <a:solidFill>
                <a:srgbClr val="00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0E-47EF-A897-E595F94E39E6}"/>
              </c:ext>
            </c:extLst>
          </c:dPt>
          <c:dPt>
            <c:idx val="4"/>
            <c:bubble3D val="0"/>
            <c:spPr>
              <a:solidFill>
                <a:srgbClr val="00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0E-47EF-A897-E595F94E39E6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0E-47EF-A897-E595F94E39E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0E-47EF-A897-E595F94E39E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0E-47EF-A897-E595F94E39E6}"/>
                </c:ext>
              </c:extLst>
            </c:dLbl>
            <c:dLbl>
              <c:idx val="3"/>
              <c:layout>
                <c:manualLayout>
                  <c:x val="7.9812696447893339E-3"/>
                  <c:y val="-1.96359818383526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88407448117745"/>
                      <c:h val="0.11529310764511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10E-47EF-A897-E595F94E39E6}"/>
                </c:ext>
              </c:extLst>
            </c:dLbl>
            <c:dLbl>
              <c:idx val="4"/>
              <c:layout>
                <c:manualLayout>
                  <c:x val="9.7966387501030299E-3"/>
                  <c:y val="-6.0315721934073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0E-47EF-A897-E595F94E39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0.49399999999999999</c:v>
                </c:pt>
                <c:pt idx="1">
                  <c:v>0.49399999999999999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0E-47EF-A897-E595F94E3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349269904587"/>
          <c:y val="9.1663313339400837E-2"/>
          <c:w val="0.56841472793216541"/>
          <c:h val="0.87571823254511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51-40A1-A282-F1FAD60C785D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51-40A1-A282-F1FAD60C785D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51-40A1-A282-F1FAD60C785D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51-40A1-A282-F1FAD60C78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3399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Talking to friends</c:v>
                </c:pt>
                <c:pt idx="1">
                  <c:v>Taking a break from dating</c:v>
                </c:pt>
                <c:pt idx="2">
                  <c:v>Immersing myself in my hobbies</c:v>
                </c:pt>
                <c:pt idx="3">
                  <c:v>Exercising</c:v>
                </c:pt>
                <c:pt idx="4">
                  <c:v>Talking to family</c:v>
                </c:pt>
                <c:pt idx="5">
                  <c:v>Embracing my feelings</c:v>
                </c:pt>
                <c:pt idx="6">
                  <c:v>Travelling</c:v>
                </c:pt>
                <c:pt idx="7">
                  <c:v>Therapy</c:v>
                </c:pt>
                <c:pt idx="8">
                  <c:v>Exploring new emotional connections</c:v>
                </c:pt>
                <c:pt idx="9">
                  <c:v>Exploring new sexual connections</c:v>
                </c:pt>
                <c:pt idx="10">
                  <c:v>Journalling</c:v>
                </c:pt>
                <c:pt idx="11">
                  <c:v>None of the above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0.41749999999999998</c:v>
                </c:pt>
                <c:pt idx="1">
                  <c:v>0.4854</c:v>
                </c:pt>
                <c:pt idx="2">
                  <c:v>0.39810000000000001</c:v>
                </c:pt>
                <c:pt idx="3">
                  <c:v>0.3301</c:v>
                </c:pt>
                <c:pt idx="4">
                  <c:v>0.2621</c:v>
                </c:pt>
                <c:pt idx="5">
                  <c:v>0.27179999999999999</c:v>
                </c:pt>
                <c:pt idx="6">
                  <c:v>0.25240000000000001</c:v>
                </c:pt>
                <c:pt idx="7">
                  <c:v>0.15529999999999999</c:v>
                </c:pt>
                <c:pt idx="8">
                  <c:v>0.10680000000000001</c:v>
                </c:pt>
                <c:pt idx="9">
                  <c:v>0.11650000000000001</c:v>
                </c:pt>
                <c:pt idx="10">
                  <c:v>5.8299999999999998E-2</c:v>
                </c:pt>
                <c:pt idx="11">
                  <c:v>8.7400000000000005E-2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51-40A1-A282-F1FAD60C7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035552"/>
        <c:axId val="389035944"/>
      </c:barChart>
      <c:catAx>
        <c:axId val="3890355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349269904587"/>
          <c:y val="9.1663313339400837E-2"/>
          <c:w val="0.56841472793216541"/>
          <c:h val="0.87571823254511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01-4404-896C-7B0B338710ED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01-4404-896C-7B0B338710ED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01-4404-896C-7B0B338710ED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01-4404-896C-7B0B338710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Talking to friends</c:v>
                </c:pt>
                <c:pt idx="1">
                  <c:v>Taking a break from dating</c:v>
                </c:pt>
                <c:pt idx="2">
                  <c:v>Immersing myself in my hobbies</c:v>
                </c:pt>
                <c:pt idx="3">
                  <c:v>Exercising</c:v>
                </c:pt>
                <c:pt idx="4">
                  <c:v>Talking to family</c:v>
                </c:pt>
                <c:pt idx="5">
                  <c:v>Embracing my feelings</c:v>
                </c:pt>
                <c:pt idx="6">
                  <c:v>Travelling</c:v>
                </c:pt>
                <c:pt idx="7">
                  <c:v>Therapy</c:v>
                </c:pt>
                <c:pt idx="8">
                  <c:v>Exploring new emotional connections</c:v>
                </c:pt>
                <c:pt idx="9">
                  <c:v>Exploring new sexual connections</c:v>
                </c:pt>
                <c:pt idx="10">
                  <c:v>Journalling</c:v>
                </c:pt>
                <c:pt idx="11">
                  <c:v>None of the above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0.40539999999999998</c:v>
                </c:pt>
                <c:pt idx="1">
                  <c:v>0.5</c:v>
                </c:pt>
                <c:pt idx="2">
                  <c:v>0.41889999999999999</c:v>
                </c:pt>
                <c:pt idx="3">
                  <c:v>0.39190000000000003</c:v>
                </c:pt>
                <c:pt idx="4">
                  <c:v>0.32429999999999998</c:v>
                </c:pt>
                <c:pt idx="5">
                  <c:v>0.2432</c:v>
                </c:pt>
                <c:pt idx="6">
                  <c:v>0.22969999999999999</c:v>
                </c:pt>
                <c:pt idx="7">
                  <c:v>0.16220000000000001</c:v>
                </c:pt>
                <c:pt idx="8">
                  <c:v>0.18920000000000001</c:v>
                </c:pt>
                <c:pt idx="9">
                  <c:v>0.1351</c:v>
                </c:pt>
                <c:pt idx="10">
                  <c:v>8.1100000000000005E-2</c:v>
                </c:pt>
                <c:pt idx="11">
                  <c:v>1.35E-2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01-4404-896C-7B0B33871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035552"/>
        <c:axId val="389035944"/>
      </c:barChart>
      <c:catAx>
        <c:axId val="3890355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349269904587"/>
          <c:y val="9.1663313339400837E-2"/>
          <c:w val="0.56841472793216541"/>
          <c:h val="0.87571823254511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42-4C05-8FCF-18AB1F9D92FF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42-4C05-8FCF-18AB1F9D92FF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42-4C05-8FCF-18AB1F9D92FF}"/>
              </c:ext>
            </c:extLst>
          </c:dPt>
          <c:dPt>
            <c:idx val="1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42-4C05-8FCF-18AB1F9D92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030A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Talking to friends</c:v>
                </c:pt>
                <c:pt idx="1">
                  <c:v>Taking a break from dating</c:v>
                </c:pt>
                <c:pt idx="2">
                  <c:v>Immersing myself in my hobbies</c:v>
                </c:pt>
                <c:pt idx="3">
                  <c:v>Exercising</c:v>
                </c:pt>
                <c:pt idx="4">
                  <c:v>Talking to family</c:v>
                </c:pt>
                <c:pt idx="5">
                  <c:v>Embracing my feelings</c:v>
                </c:pt>
                <c:pt idx="6">
                  <c:v>Travelling</c:v>
                </c:pt>
                <c:pt idx="7">
                  <c:v>Therapy</c:v>
                </c:pt>
                <c:pt idx="8">
                  <c:v>Exploring new emotional connections</c:v>
                </c:pt>
                <c:pt idx="9">
                  <c:v>Exploring new sexual connections</c:v>
                </c:pt>
                <c:pt idx="10">
                  <c:v>Journalling</c:v>
                </c:pt>
                <c:pt idx="11">
                  <c:v>None of the above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0.48799999999999999</c:v>
                </c:pt>
                <c:pt idx="1">
                  <c:v>0.41570000000000001</c:v>
                </c:pt>
                <c:pt idx="2">
                  <c:v>0.41570000000000001</c:v>
                </c:pt>
                <c:pt idx="3">
                  <c:v>0.34939999999999999</c:v>
                </c:pt>
                <c:pt idx="4">
                  <c:v>0.30120000000000002</c:v>
                </c:pt>
                <c:pt idx="5">
                  <c:v>0.35539999999999999</c:v>
                </c:pt>
                <c:pt idx="6">
                  <c:v>0.31929999999999997</c:v>
                </c:pt>
                <c:pt idx="7">
                  <c:v>0.16270000000000001</c:v>
                </c:pt>
                <c:pt idx="8">
                  <c:v>0.1928</c:v>
                </c:pt>
                <c:pt idx="9">
                  <c:v>0.16869999999999999</c:v>
                </c:pt>
                <c:pt idx="10">
                  <c:v>0.1867</c:v>
                </c:pt>
                <c:pt idx="11">
                  <c:v>3.61E-2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42-4C05-8FCF-18AB1F9D9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035552"/>
        <c:axId val="389035944"/>
      </c:barChart>
      <c:catAx>
        <c:axId val="3890355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0.35099999999999998</c:v>
                </c:pt>
                <c:pt idx="1">
                  <c:v>0.24099999999999999</c:v>
                </c:pt>
                <c:pt idx="2">
                  <c:v>0.28299999999999997</c:v>
                </c:pt>
                <c:pt idx="3">
                  <c:v>0.45600000000000002</c:v>
                </c:pt>
                <c:pt idx="4">
                  <c:v>0.55700000000000005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0.64800000000000002</c:v>
                </c:pt>
                <c:pt idx="1">
                  <c:v>0.75900000000000001</c:v>
                </c:pt>
                <c:pt idx="2">
                  <c:v>0.71599999999999997</c:v>
                </c:pt>
                <c:pt idx="3">
                  <c:v>0.54300000000000004</c:v>
                </c:pt>
                <c:pt idx="4">
                  <c:v>0.442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488988786332378"/>
          <c:y val="7.4140144883614728E-2"/>
          <c:w val="6.8060112396514841E-2"/>
          <c:h val="0.83846612383316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haven't experienced heartbreak from longer-term relationships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1.15E-2</c:v>
                </c:pt>
                <c:pt idx="1">
                  <c:v>0</c:v>
                </c:pt>
                <c:pt idx="2">
                  <c:v>0</c:v>
                </c:pt>
                <c:pt idx="3">
                  <c:v>1.7000000000000001E-2</c:v>
                </c:pt>
                <c:pt idx="4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 was more painful than a longer-term relationship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0.1336</c:v>
                </c:pt>
                <c:pt idx="1">
                  <c:v>0.16669999999999999</c:v>
                </c:pt>
                <c:pt idx="2">
                  <c:v>0.1132</c:v>
                </c:pt>
                <c:pt idx="3">
                  <c:v>7.1400000000000005E-2</c:v>
                </c:pt>
                <c:pt idx="4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It was equally as painful as a longer-term relationship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0.43130000000000002</c:v>
                </c:pt>
                <c:pt idx="1">
                  <c:v>0.46829999999999999</c:v>
                </c:pt>
                <c:pt idx="2">
                  <c:v>0.45279999999999998</c:v>
                </c:pt>
                <c:pt idx="3">
                  <c:v>0.42859999999999998</c:v>
                </c:pt>
                <c:pt idx="4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C-4FD2-8459-80AA2255C4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It was less painful than a longer-term relationship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0.42370000000000002</c:v>
                </c:pt>
                <c:pt idx="1">
                  <c:v>0.36509999999999998</c:v>
                </c:pt>
                <c:pt idx="2">
                  <c:v>0.434</c:v>
                </c:pt>
                <c:pt idx="3">
                  <c:v>0.48209999999999997</c:v>
                </c:pt>
                <c:pt idx="4">
                  <c:v>0.55500000000000005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E7-4E7A-9B46-BEC4254CC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04380985482591"/>
          <c:y val="7.4140144883614728E-2"/>
          <c:w val="0.21795619014517406"/>
          <c:h val="0.697239664081069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still don't feel like myself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0.1188</c:v>
                </c:pt>
                <c:pt idx="1">
                  <c:v>0.1024</c:v>
                </c:pt>
                <c:pt idx="2">
                  <c:v>0.1081</c:v>
                </c:pt>
                <c:pt idx="3">
                  <c:v>0.14560000000000001</c:v>
                </c:pt>
                <c:pt idx="4">
                  <c:v>0.13109999999999999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 a year</c:v>
                </c:pt>
              </c:strCache>
            </c:strRef>
          </c:tx>
          <c:spPr>
            <a:solidFill>
              <a:srgbClr val="F0565A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0.16579999999999998</c:v>
                </c:pt>
                <c:pt idx="1">
                  <c:v>0.11449999999999999</c:v>
                </c:pt>
                <c:pt idx="2">
                  <c:v>0.14859999999999998</c:v>
                </c:pt>
                <c:pt idx="3">
                  <c:v>0.19420000000000001</c:v>
                </c:pt>
                <c:pt idx="4">
                  <c:v>0.2787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7-12 months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0.12619999999999998</c:v>
                </c:pt>
                <c:pt idx="1">
                  <c:v>0.11449999999999999</c:v>
                </c:pt>
                <c:pt idx="2">
                  <c:v>0.1216</c:v>
                </c:pt>
                <c:pt idx="3">
                  <c:v>0.12619999999999998</c:v>
                </c:pt>
                <c:pt idx="4">
                  <c:v>0.16390000000000002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C-4FD2-8459-80AA2255C4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4-6 months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0.255</c:v>
                </c:pt>
                <c:pt idx="1">
                  <c:v>0.27110000000000001</c:v>
                </c:pt>
                <c:pt idx="2">
                  <c:v>0.29730000000000001</c:v>
                </c:pt>
                <c:pt idx="3">
                  <c:v>0.23300000000000001</c:v>
                </c:pt>
                <c:pt idx="4">
                  <c:v>0.19670000000000001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7-4D0A-A68E-B254A6623BF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1-3 months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0.26729999999999998</c:v>
                </c:pt>
                <c:pt idx="1">
                  <c:v>0.33130000000000004</c:v>
                </c:pt>
                <c:pt idx="2">
                  <c:v>0.25679999999999997</c:v>
                </c:pt>
                <c:pt idx="3">
                  <c:v>0.22329999999999997</c:v>
                </c:pt>
                <c:pt idx="4">
                  <c:v>0.18030000000000002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27-4D0A-A68E-B254A6623BF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Less than a month</c:v>
                </c:pt>
              </c:strCache>
            </c:strRef>
          </c:tx>
          <c:spPr>
            <a:solidFill>
              <a:srgbClr val="16A7B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6.6799999999999998E-2</c:v>
                </c:pt>
                <c:pt idx="1">
                  <c:v>6.6299999999999998E-2</c:v>
                </c:pt>
                <c:pt idx="2">
                  <c:v>6.7599999999999993E-2</c:v>
                </c:pt>
                <c:pt idx="3">
                  <c:v>7.7699999999999991E-2</c:v>
                </c:pt>
                <c:pt idx="4">
                  <c:v>4.9200000000000001E-2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27-4D0A-A68E-B254A6623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28106474659698"/>
          <c:y val="7.4140144883614728E-2"/>
          <c:w val="0.21571893525340302"/>
          <c:h val="0.69522637125570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haven’t started another relationship yet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0.37869999999999998</c:v>
                </c:pt>
                <c:pt idx="1">
                  <c:v>0.31329999999999997</c:v>
                </c:pt>
                <c:pt idx="2">
                  <c:v>0.2838</c:v>
                </c:pt>
                <c:pt idx="3">
                  <c:v>0.46600000000000003</c:v>
                </c:pt>
                <c:pt idx="4">
                  <c:v>0.52459999999999996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 a year</c:v>
                </c:pt>
              </c:strCache>
            </c:strRef>
          </c:tx>
          <c:spPr>
            <a:solidFill>
              <a:srgbClr val="F0565A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0.16579999999999998</c:v>
                </c:pt>
                <c:pt idx="1">
                  <c:v>8.43E-2</c:v>
                </c:pt>
                <c:pt idx="2">
                  <c:v>0.2162</c:v>
                </c:pt>
                <c:pt idx="3">
                  <c:v>0.19420000000000001</c:v>
                </c:pt>
                <c:pt idx="4">
                  <c:v>0.2787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7-12 months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0.12380000000000001</c:v>
                </c:pt>
                <c:pt idx="1">
                  <c:v>0.12050000000000001</c:v>
                </c:pt>
                <c:pt idx="2">
                  <c:v>0.16219999999999998</c:v>
                </c:pt>
                <c:pt idx="3">
                  <c:v>0.13589999999999999</c:v>
                </c:pt>
                <c:pt idx="4">
                  <c:v>6.5599999999999992E-2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C-4FD2-8459-80AA2255C4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4-6 months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0.1807</c:v>
                </c:pt>
                <c:pt idx="1">
                  <c:v>0.24100000000000002</c:v>
                </c:pt>
                <c:pt idx="2">
                  <c:v>0.18920000000000001</c:v>
                </c:pt>
                <c:pt idx="3">
                  <c:v>0.11650000000000001</c:v>
                </c:pt>
                <c:pt idx="4">
                  <c:v>0.1148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7-4D0A-A68E-B254A6623BF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1-3 months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0.1139</c:v>
                </c:pt>
                <c:pt idx="1">
                  <c:v>0.1867</c:v>
                </c:pt>
                <c:pt idx="2">
                  <c:v>0.1081</c:v>
                </c:pt>
                <c:pt idx="3">
                  <c:v>5.8299999999999998E-2</c:v>
                </c:pt>
                <c:pt idx="4">
                  <c:v>1.6399999999999998E-2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27-4D0A-A68E-B254A6623BF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Less than a month</c:v>
                </c:pt>
              </c:strCache>
            </c:strRef>
          </c:tx>
          <c:spPr>
            <a:solidFill>
              <a:srgbClr val="16A7B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3.7100000000000001E-2</c:v>
                </c:pt>
                <c:pt idx="1">
                  <c:v>5.4199999999999998E-2</c:v>
                </c:pt>
                <c:pt idx="2">
                  <c:v>4.0500000000000001E-2</c:v>
                </c:pt>
                <c:pt idx="3">
                  <c:v>2.9100000000000001E-2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27-4D0A-A68E-B254A6623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28106474659698"/>
          <c:y val="7.4140144883614728E-2"/>
          <c:w val="0.21571893525340302"/>
          <c:h val="0.777398606933274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Anyone I’ve been in an exclusive relationship with, regardless of length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0.33909999999999996</c:v>
                </c:pt>
                <c:pt idx="1">
                  <c:v>0.33729999999999999</c:v>
                </c:pt>
                <c:pt idx="2">
                  <c:v>0.25679999999999997</c:v>
                </c:pt>
                <c:pt idx="3">
                  <c:v>0.31069999999999998</c:v>
                </c:pt>
                <c:pt idx="4">
                  <c:v>0.49180000000000001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Anyone I’ve dated over 6+ months</c:v>
                </c:pt>
              </c:strCache>
            </c:strRef>
          </c:tx>
          <c:spPr>
            <a:solidFill>
              <a:srgbClr val="F0565A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0.1188</c:v>
                </c:pt>
                <c:pt idx="1">
                  <c:v>8.43E-2</c:v>
                </c:pt>
                <c:pt idx="2">
                  <c:v>0.1216</c:v>
                </c:pt>
                <c:pt idx="3">
                  <c:v>0.16500000000000001</c:v>
                </c:pt>
                <c:pt idx="4">
                  <c:v>0.13109999999999999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Anyone I’ve dated between 3-6 months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0.10890000000000001</c:v>
                </c:pt>
                <c:pt idx="1">
                  <c:v>0.11449999999999999</c:v>
                </c:pt>
                <c:pt idx="2">
                  <c:v>0.1081</c:v>
                </c:pt>
                <c:pt idx="3">
                  <c:v>8.7400000000000005E-2</c:v>
                </c:pt>
                <c:pt idx="4">
                  <c:v>0.13109999999999999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C-4FD2-8459-80AA2255C4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Anyone I’ve dated for at least a month or two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0.28220000000000001</c:v>
                </c:pt>
                <c:pt idx="1">
                  <c:v>0.34340000000000004</c:v>
                </c:pt>
                <c:pt idx="2">
                  <c:v>0.2162</c:v>
                </c:pt>
                <c:pt idx="3">
                  <c:v>0.30099999999999999</c:v>
                </c:pt>
                <c:pt idx="4">
                  <c:v>0.16390000000000002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7-4D0A-A68E-B254A6623BF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Anyone I’ve gone on a date with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6.1900000000000004E-2</c:v>
                </c:pt>
                <c:pt idx="1">
                  <c:v>6.6299999999999998E-2</c:v>
                </c:pt>
                <c:pt idx="2">
                  <c:v>8.1099999999999992E-2</c:v>
                </c:pt>
                <c:pt idx="3">
                  <c:v>6.8000000000000005E-2</c:v>
                </c:pt>
                <c:pt idx="4">
                  <c:v>1.6399999999999998E-2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27-4D0A-A68E-B254A6623BF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Anyone that I’ve had sex with</c:v>
                </c:pt>
              </c:strCache>
            </c:strRef>
          </c:tx>
          <c:spPr>
            <a:solidFill>
              <a:srgbClr val="16A7B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8.9099999999999999E-2</c:v>
                </c:pt>
                <c:pt idx="1">
                  <c:v>5.4199999999999998E-2</c:v>
                </c:pt>
                <c:pt idx="2">
                  <c:v>0.2162</c:v>
                </c:pt>
                <c:pt idx="3">
                  <c:v>6.8000000000000005E-2</c:v>
                </c:pt>
                <c:pt idx="4">
                  <c:v>6.5599999999999992E-2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27-4D0A-A68E-B254A6623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28106474659698"/>
          <c:y val="7.4140144883614728E-2"/>
          <c:w val="0.21571893525340302"/>
          <c:h val="0.777398606933274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don’t post about my partners on social media in the first place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0.255</c:v>
                </c:pt>
                <c:pt idx="1">
                  <c:v>0.12050000000000001</c:v>
                </c:pt>
                <c:pt idx="2">
                  <c:v>0.14859999999999998</c:v>
                </c:pt>
                <c:pt idx="3">
                  <c:v>0.32040000000000002</c:v>
                </c:pt>
                <c:pt idx="4">
                  <c:v>0.63929999999999998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haven't been through a breakup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5F-49F4-86BE-3672DF49352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5F-49F4-86BE-3672DF4935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1.24E-2</c:v>
                </c:pt>
                <c:pt idx="1">
                  <c:v>1.8100000000000002E-2</c:v>
                </c:pt>
                <c:pt idx="2">
                  <c:v>0</c:v>
                </c:pt>
                <c:pt idx="3">
                  <c:v>0</c:v>
                </c:pt>
                <c:pt idx="4">
                  <c:v>3.2799999999999996E-2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6.93E-2</c:v>
                </c:pt>
                <c:pt idx="1">
                  <c:v>9.64E-2</c:v>
                </c:pt>
                <c:pt idx="2">
                  <c:v>6.7599999999999993E-2</c:v>
                </c:pt>
                <c:pt idx="3">
                  <c:v>6.8000000000000005E-2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C-4FD2-8459-80AA2255C4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It depends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0.45299999999999996</c:v>
                </c:pt>
                <c:pt idx="1">
                  <c:v>0.54220000000000002</c:v>
                </c:pt>
                <c:pt idx="2">
                  <c:v>0.52700000000000002</c:v>
                </c:pt>
                <c:pt idx="3">
                  <c:v>0.43689999999999996</c:v>
                </c:pt>
                <c:pt idx="4">
                  <c:v>0.14749999999999999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E7-4E7A-9B46-BEC4254CCDB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0.2104</c:v>
                </c:pt>
                <c:pt idx="1">
                  <c:v>0.22289999999999999</c:v>
                </c:pt>
                <c:pt idx="2">
                  <c:v>0.25679999999999997</c:v>
                </c:pt>
                <c:pt idx="3">
                  <c:v>0.17480000000000001</c:v>
                </c:pt>
                <c:pt idx="4">
                  <c:v>0.18030000000000002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8-4FE7-9B9D-1A88D3CA3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1114568677956"/>
          <c:y val="7.4140144883614728E-2"/>
          <c:w val="0.20788854313220442"/>
          <c:h val="0.71250654330604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No, it’s not necessary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0.33169999999999999</c:v>
                </c:pt>
                <c:pt idx="1">
                  <c:v>0.27110000000000001</c:v>
                </c:pt>
                <c:pt idx="2">
                  <c:v>0.37840000000000001</c:v>
                </c:pt>
                <c:pt idx="3">
                  <c:v>0.35920000000000002</c:v>
                </c:pt>
                <c:pt idx="4">
                  <c:v>0.39340000000000003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it helps with moving on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0.66830000000000001</c:v>
                </c:pt>
                <c:pt idx="1">
                  <c:v>0.72889999999999999</c:v>
                </c:pt>
                <c:pt idx="2">
                  <c:v>0.62159999999999993</c:v>
                </c:pt>
                <c:pt idx="3">
                  <c:v>0.64080000000000004</c:v>
                </c:pt>
                <c:pt idx="4">
                  <c:v>0.60659999999999992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350067236555969"/>
          <c:y val="7.4140144883614728E-2"/>
          <c:w val="0.14860128850027202"/>
          <c:h val="0.83846612383316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5227745930114E-2"/>
          <c:y val="9.942493962401041E-3"/>
          <c:w val="0.85215778216197757"/>
          <c:h val="0.990057506037599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0E-47EF-A897-E595F94E39E6}"/>
              </c:ext>
            </c:extLst>
          </c:dPt>
          <c:dPt>
            <c:idx val="1"/>
            <c:bubble3D val="0"/>
            <c:spPr>
              <a:solidFill>
                <a:srgbClr val="2ACD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0E-47EF-A897-E595F94E39E6}"/>
              </c:ext>
            </c:extLst>
          </c:dPt>
          <c:dPt>
            <c:idx val="2"/>
            <c:bubble3D val="0"/>
            <c:spPr>
              <a:solidFill>
                <a:srgbClr val="4BFF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0E-47EF-A897-E595F94E39E6}"/>
              </c:ext>
            </c:extLst>
          </c:dPt>
          <c:dPt>
            <c:idx val="3"/>
            <c:bubble3D val="0"/>
            <c:spPr>
              <a:solidFill>
                <a:srgbClr val="FF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0E-47EF-A897-E595F94E39E6}"/>
              </c:ext>
            </c:extLst>
          </c:dPt>
          <c:dPt>
            <c:idx val="4"/>
            <c:bubble3D val="0"/>
            <c:spPr>
              <a:solidFill>
                <a:srgbClr val="F056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0E-47EF-A897-E595F94E39E6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9C1-4267-82C3-11FDDD8124A3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10E-47EF-A897-E595F94E39E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10E-47EF-A897-E595F94E39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18-28</c:v>
                </c:pt>
                <c:pt idx="1">
                  <c:v>29-43</c:v>
                </c:pt>
                <c:pt idx="2">
                  <c:v>44-58</c:v>
                </c:pt>
                <c:pt idx="3">
                  <c:v>59+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0.252</c:v>
                </c:pt>
                <c:pt idx="1">
                  <c:v>0.25</c:v>
                </c:pt>
                <c:pt idx="2">
                  <c:v>0.249</c:v>
                </c:pt>
                <c:pt idx="3">
                  <c:v>0.247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0E-47EF-A897-E595F94E3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349269904587"/>
          <c:y val="9.1663313339400837E-2"/>
          <c:w val="0.56841472793216541"/>
          <c:h val="0.87571823254511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99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339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1A-4B51-9C04-5AAB12242BA8}"/>
              </c:ext>
            </c:extLst>
          </c:dPt>
          <c:dPt>
            <c:idx val="7"/>
            <c:invertIfNegative val="0"/>
            <c:bubble3D val="0"/>
            <c:spPr>
              <a:solidFill>
                <a:srgbClr val="00339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1A-4B51-9C04-5AAB12242BA8}"/>
              </c:ext>
            </c:extLst>
          </c:dPt>
          <c:dPt>
            <c:idx val="8"/>
            <c:invertIfNegative val="0"/>
            <c:bubble3D val="0"/>
            <c:spPr>
              <a:solidFill>
                <a:srgbClr val="00339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1A-4B51-9C04-5AAB12242BA8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1A-4B51-9C04-5AAB12242B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3399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Your romantic interest breadcrumbing you</c:v>
                </c:pt>
                <c:pt idx="1">
                  <c:v>Your romantic interest not texting you back</c:v>
                </c:pt>
                <c:pt idx="2">
                  <c:v>Your romantic interest ghosting you</c:v>
                </c:pt>
                <c:pt idx="3">
                  <c:v>Your romantic interest not expressing public displays of affection</c:v>
                </c:pt>
                <c:pt idx="4">
                  <c:v>Your romantic interest not wanting to introduce you to their friends/family</c:v>
                </c:pt>
                <c:pt idx="5">
                  <c:v>Someone standing you up for a date</c:v>
                </c:pt>
                <c:pt idx="6">
                  <c:v>None of the these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0.37130000000000002</c:v>
                </c:pt>
                <c:pt idx="1">
                  <c:v>0.35639999999999999</c:v>
                </c:pt>
                <c:pt idx="2">
                  <c:v>0.31440000000000001</c:v>
                </c:pt>
                <c:pt idx="3">
                  <c:v>0.29459999999999997</c:v>
                </c:pt>
                <c:pt idx="4">
                  <c:v>0.25740000000000002</c:v>
                </c:pt>
                <c:pt idx="5">
                  <c:v>0.20300000000000001</c:v>
                </c:pt>
                <c:pt idx="6">
                  <c:v>0.2054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1A-4B51-9C04-5AAB12242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035552"/>
        <c:axId val="389035944"/>
      </c:barChart>
      <c:catAx>
        <c:axId val="3890355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349269904587"/>
          <c:y val="9.1663313339400837E-2"/>
          <c:w val="0.56841472793216541"/>
          <c:h val="0.87571823254511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0565A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0565A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81-49F4-95F6-6BCC028A3B71}"/>
              </c:ext>
            </c:extLst>
          </c:dPt>
          <c:dPt>
            <c:idx val="7"/>
            <c:invertIfNegative val="0"/>
            <c:bubble3D val="0"/>
            <c:spPr>
              <a:solidFill>
                <a:srgbClr val="F0565A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81-49F4-95F6-6BCC028A3B71}"/>
              </c:ext>
            </c:extLst>
          </c:dPt>
          <c:dPt>
            <c:idx val="8"/>
            <c:invertIfNegative val="0"/>
            <c:bubble3D val="0"/>
            <c:spPr>
              <a:solidFill>
                <a:srgbClr val="F0565A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81-49F4-95F6-6BCC028A3B71}"/>
              </c:ext>
            </c:extLst>
          </c:dPt>
          <c:dPt>
            <c:idx val="11"/>
            <c:invertIfNegative val="0"/>
            <c:bubble3D val="0"/>
            <c:spPr>
              <a:solidFill>
                <a:srgbClr val="F0565A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81-49F4-95F6-6BCC028A3B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3399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Your romantic interest breadcrumbing you</c:v>
                </c:pt>
                <c:pt idx="1">
                  <c:v>Your romantic interest not texting you back</c:v>
                </c:pt>
                <c:pt idx="2">
                  <c:v>Your romantic interest ghosting you</c:v>
                </c:pt>
                <c:pt idx="3">
                  <c:v>Your romantic interest not expressing public displays of affection</c:v>
                </c:pt>
                <c:pt idx="4">
                  <c:v>Your romantic interest not wanting to introduce you to their friends/family</c:v>
                </c:pt>
                <c:pt idx="5">
                  <c:v>Someone standing you up for a date</c:v>
                </c:pt>
                <c:pt idx="6">
                  <c:v>None of the these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0.18029999999999999</c:v>
                </c:pt>
                <c:pt idx="1">
                  <c:v>0.1148</c:v>
                </c:pt>
                <c:pt idx="2">
                  <c:v>0.16389999999999999</c:v>
                </c:pt>
                <c:pt idx="3">
                  <c:v>0.13109999999999999</c:v>
                </c:pt>
                <c:pt idx="4">
                  <c:v>0.1148</c:v>
                </c:pt>
                <c:pt idx="5">
                  <c:v>0.16389999999999999</c:v>
                </c:pt>
                <c:pt idx="6">
                  <c:v>0.50819999999999999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81-49F4-95F6-6BCC028A3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035552"/>
        <c:axId val="389035944"/>
      </c:barChart>
      <c:catAx>
        <c:axId val="3890355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349269904587"/>
          <c:y val="9.1663313339400837E-2"/>
          <c:w val="0.56841472793216541"/>
          <c:h val="0.87571823254511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51-40A1-A282-F1FAD60C785D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51-40A1-A282-F1FAD60C785D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51-40A1-A282-F1FAD60C785D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51-40A1-A282-F1FAD60C78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3399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Your romantic interest breadcrumbing you</c:v>
                </c:pt>
                <c:pt idx="1">
                  <c:v>Your romantic interest not texting you back</c:v>
                </c:pt>
                <c:pt idx="2">
                  <c:v>Your romantic interest ghosting you</c:v>
                </c:pt>
                <c:pt idx="3">
                  <c:v>Your romantic interest not expressing public displays of affection</c:v>
                </c:pt>
                <c:pt idx="4">
                  <c:v>Your romantic interest not wanting to introduce you to their friends/family</c:v>
                </c:pt>
                <c:pt idx="5">
                  <c:v>Someone standing you up for a date</c:v>
                </c:pt>
                <c:pt idx="6">
                  <c:v>None of the these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0.31069999999999998</c:v>
                </c:pt>
                <c:pt idx="1">
                  <c:v>0.3301</c:v>
                </c:pt>
                <c:pt idx="2">
                  <c:v>0.28160000000000002</c:v>
                </c:pt>
                <c:pt idx="3">
                  <c:v>0.27179999999999999</c:v>
                </c:pt>
                <c:pt idx="4">
                  <c:v>0.2621</c:v>
                </c:pt>
                <c:pt idx="5">
                  <c:v>0.2039</c:v>
                </c:pt>
                <c:pt idx="6">
                  <c:v>0.27179999999999999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51-40A1-A282-F1FAD60C7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035552"/>
        <c:axId val="389035944"/>
      </c:barChart>
      <c:catAx>
        <c:axId val="3890355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349269904587"/>
          <c:y val="9.1663313339400837E-2"/>
          <c:w val="0.56841472793216541"/>
          <c:h val="0.87571823254511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01-4404-896C-7B0B338710ED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01-4404-896C-7B0B338710ED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01-4404-896C-7B0B338710ED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01-4404-896C-7B0B338710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Your romantic interest breadcrumbing you</c:v>
                </c:pt>
                <c:pt idx="1">
                  <c:v>Your romantic interest not texting you back</c:v>
                </c:pt>
                <c:pt idx="2">
                  <c:v>Your romantic interest ghosting you</c:v>
                </c:pt>
                <c:pt idx="3">
                  <c:v>Your romantic interest not expressing public displays of affection</c:v>
                </c:pt>
                <c:pt idx="4">
                  <c:v>Your romantic interest not wanting to introduce you to their friends/family</c:v>
                </c:pt>
                <c:pt idx="5">
                  <c:v>Someone standing you up for a date</c:v>
                </c:pt>
                <c:pt idx="6">
                  <c:v>None of the these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0.37840000000000001</c:v>
                </c:pt>
                <c:pt idx="1">
                  <c:v>0.40539999999999998</c:v>
                </c:pt>
                <c:pt idx="2">
                  <c:v>0.37840000000000001</c:v>
                </c:pt>
                <c:pt idx="3">
                  <c:v>0.33779999999999999</c:v>
                </c:pt>
                <c:pt idx="4">
                  <c:v>0.2838</c:v>
                </c:pt>
                <c:pt idx="5">
                  <c:v>0.16220000000000001</c:v>
                </c:pt>
                <c:pt idx="6">
                  <c:v>0.16220000000000001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01-4404-896C-7B0B33871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035552"/>
        <c:axId val="389035944"/>
      </c:barChart>
      <c:catAx>
        <c:axId val="3890355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349269904587"/>
          <c:y val="9.1663313339400837E-2"/>
          <c:w val="0.56841472793216541"/>
          <c:h val="0.87571823254511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42-4C05-8FCF-18AB1F9D92FF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42-4C05-8FCF-18AB1F9D92FF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42-4C05-8FCF-18AB1F9D92FF}"/>
              </c:ext>
            </c:extLst>
          </c:dPt>
          <c:dPt>
            <c:idx val="1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42-4C05-8FCF-18AB1F9D92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030A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Your romantic interest breadcrumbing you</c:v>
                </c:pt>
                <c:pt idx="1">
                  <c:v>Your romantic interest not texting you back</c:v>
                </c:pt>
                <c:pt idx="2">
                  <c:v>Your romantic interest ghosting you</c:v>
                </c:pt>
                <c:pt idx="3">
                  <c:v>Your romantic interest not expressing public displays of affection</c:v>
                </c:pt>
                <c:pt idx="4">
                  <c:v>Your romantic interest not wanting to introduce you to their friends/family</c:v>
                </c:pt>
                <c:pt idx="5">
                  <c:v>Someone standing you up for a date</c:v>
                </c:pt>
                <c:pt idx="6">
                  <c:v>None of the these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0.47589999999999999</c:v>
                </c:pt>
                <c:pt idx="1">
                  <c:v>0.43980000000000002</c:v>
                </c:pt>
                <c:pt idx="2">
                  <c:v>0.3614</c:v>
                </c:pt>
                <c:pt idx="3">
                  <c:v>0.34939999999999999</c:v>
                </c:pt>
                <c:pt idx="4">
                  <c:v>0.29520000000000002</c:v>
                </c:pt>
                <c:pt idx="5">
                  <c:v>0.2349</c:v>
                </c:pt>
                <c:pt idx="6">
                  <c:v>7.2300000000000003E-2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42-4C05-8FCF-18AB1F9D9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035552"/>
        <c:axId val="389035944"/>
      </c:barChart>
      <c:catAx>
        <c:axId val="3890355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349269904587"/>
          <c:y val="9.1663313339400837E-2"/>
          <c:w val="0.56841472793216541"/>
          <c:h val="0.87571823254511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99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339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1A-4B51-9C04-5AAB12242BA8}"/>
              </c:ext>
            </c:extLst>
          </c:dPt>
          <c:dPt>
            <c:idx val="7"/>
            <c:invertIfNegative val="0"/>
            <c:bubble3D val="0"/>
            <c:spPr>
              <a:solidFill>
                <a:srgbClr val="00339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1A-4B51-9C04-5AAB12242BA8}"/>
              </c:ext>
            </c:extLst>
          </c:dPt>
          <c:dPt>
            <c:idx val="8"/>
            <c:invertIfNegative val="0"/>
            <c:bubble3D val="0"/>
            <c:spPr>
              <a:solidFill>
                <a:srgbClr val="00339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1A-4B51-9C04-5AAB12242BA8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1A-4B51-9C04-5AAB12242B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3399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 accept the behaviour and move on</c:v>
                </c:pt>
                <c:pt idx="1">
                  <c:v>I ask for a conversation to understand their perspective</c:v>
                </c:pt>
                <c:pt idx="2">
                  <c:v>I confront the person about the issue</c:v>
                </c:pt>
                <c:pt idx="3">
                  <c:v>I give them space</c:v>
                </c:pt>
                <c:pt idx="4">
                  <c:v>I end the relationship</c:v>
                </c:pt>
                <c:pt idx="5">
                  <c:v>None of the these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0.34899999999999998</c:v>
                </c:pt>
                <c:pt idx="1">
                  <c:v>0.2797</c:v>
                </c:pt>
                <c:pt idx="2">
                  <c:v>0.26490000000000002</c:v>
                </c:pt>
                <c:pt idx="3">
                  <c:v>0.25740000000000002</c:v>
                </c:pt>
                <c:pt idx="4">
                  <c:v>0.21529999999999999</c:v>
                </c:pt>
                <c:pt idx="5">
                  <c:v>7.1800000000000003E-2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1A-4B51-9C04-5AAB12242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035552"/>
        <c:axId val="389035944"/>
      </c:barChart>
      <c:catAx>
        <c:axId val="3890355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351645361529"/>
          <c:y val="8.9125408419180457E-2"/>
          <c:w val="0.56841472793216541"/>
          <c:h val="0.87571823254511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0565A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0565A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81-49F4-95F6-6BCC028A3B71}"/>
              </c:ext>
            </c:extLst>
          </c:dPt>
          <c:dPt>
            <c:idx val="7"/>
            <c:invertIfNegative val="0"/>
            <c:bubble3D val="0"/>
            <c:spPr>
              <a:solidFill>
                <a:srgbClr val="F0565A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81-49F4-95F6-6BCC028A3B71}"/>
              </c:ext>
            </c:extLst>
          </c:dPt>
          <c:dPt>
            <c:idx val="8"/>
            <c:invertIfNegative val="0"/>
            <c:bubble3D val="0"/>
            <c:spPr>
              <a:solidFill>
                <a:srgbClr val="F0565A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81-49F4-95F6-6BCC028A3B71}"/>
              </c:ext>
            </c:extLst>
          </c:dPt>
          <c:dPt>
            <c:idx val="11"/>
            <c:invertIfNegative val="0"/>
            <c:bubble3D val="0"/>
            <c:spPr>
              <a:solidFill>
                <a:srgbClr val="F0565A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81-49F4-95F6-6BCC028A3B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3399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 accept the behaviour and move on</c:v>
                </c:pt>
                <c:pt idx="1">
                  <c:v>I ask for a conversation to understand their perspective</c:v>
                </c:pt>
                <c:pt idx="2">
                  <c:v>I confront the person about the issue</c:v>
                </c:pt>
                <c:pt idx="3">
                  <c:v>I give them space</c:v>
                </c:pt>
                <c:pt idx="4">
                  <c:v>I end the relationship</c:v>
                </c:pt>
                <c:pt idx="5">
                  <c:v>None of the these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0.377</c:v>
                </c:pt>
                <c:pt idx="1">
                  <c:v>0.13109999999999999</c:v>
                </c:pt>
                <c:pt idx="2">
                  <c:v>0.21310000000000001</c:v>
                </c:pt>
                <c:pt idx="3">
                  <c:v>0.14749999999999999</c:v>
                </c:pt>
                <c:pt idx="4">
                  <c:v>0.2787</c:v>
                </c:pt>
                <c:pt idx="5">
                  <c:v>0.1148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81-49F4-95F6-6BCC028A3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035552"/>
        <c:axId val="389035944"/>
      </c:barChart>
      <c:catAx>
        <c:axId val="3890355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349269904587"/>
          <c:y val="9.1663313339400837E-2"/>
          <c:w val="0.56841472793216541"/>
          <c:h val="0.87571823254511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51-40A1-A282-F1FAD60C785D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51-40A1-A282-F1FAD60C785D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51-40A1-A282-F1FAD60C785D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51-40A1-A282-F1FAD60C78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3399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 accept the behaviour and move on</c:v>
                </c:pt>
                <c:pt idx="1">
                  <c:v>I ask for a conversation to understand their perspective</c:v>
                </c:pt>
                <c:pt idx="2">
                  <c:v>I confront the person about the issue</c:v>
                </c:pt>
                <c:pt idx="3">
                  <c:v>I give them space</c:v>
                </c:pt>
                <c:pt idx="4">
                  <c:v>I end the relationship</c:v>
                </c:pt>
                <c:pt idx="5">
                  <c:v>None of the these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0.4078</c:v>
                </c:pt>
                <c:pt idx="1">
                  <c:v>0.2039</c:v>
                </c:pt>
                <c:pt idx="2">
                  <c:v>0.28160000000000002</c:v>
                </c:pt>
                <c:pt idx="3">
                  <c:v>0.1845</c:v>
                </c:pt>
                <c:pt idx="4">
                  <c:v>0.23300000000000001</c:v>
                </c:pt>
                <c:pt idx="5">
                  <c:v>8.7400000000000005E-2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51-40A1-A282-F1FAD60C7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035552"/>
        <c:axId val="389035944"/>
      </c:barChart>
      <c:catAx>
        <c:axId val="3890355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349269904587"/>
          <c:y val="9.1663313339400837E-2"/>
          <c:w val="0.56841472793216541"/>
          <c:h val="0.87571823254511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01-4404-896C-7B0B338710ED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01-4404-896C-7B0B338710ED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01-4404-896C-7B0B338710ED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01-4404-896C-7B0B338710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 accept the behaviour and move on</c:v>
                </c:pt>
                <c:pt idx="1">
                  <c:v>I ask for a conversation to understand their perspective</c:v>
                </c:pt>
                <c:pt idx="2">
                  <c:v>I confront the person about the issue</c:v>
                </c:pt>
                <c:pt idx="3">
                  <c:v>I give them space</c:v>
                </c:pt>
                <c:pt idx="4">
                  <c:v>I end the relationship</c:v>
                </c:pt>
                <c:pt idx="5">
                  <c:v>None of the these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0.2162</c:v>
                </c:pt>
                <c:pt idx="1">
                  <c:v>0.32429999999999998</c:v>
                </c:pt>
                <c:pt idx="2">
                  <c:v>0.20269999999999999</c:v>
                </c:pt>
                <c:pt idx="3">
                  <c:v>0.35139999999999999</c:v>
                </c:pt>
                <c:pt idx="4">
                  <c:v>0.2162</c:v>
                </c:pt>
                <c:pt idx="5">
                  <c:v>0.1081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01-4404-896C-7B0B33871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035552"/>
        <c:axId val="389035944"/>
      </c:barChart>
      <c:catAx>
        <c:axId val="3890355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349269904587"/>
          <c:y val="9.1663313339400837E-2"/>
          <c:w val="0.56841472793216541"/>
          <c:h val="0.87571823254511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42-4C05-8FCF-18AB1F9D92FF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42-4C05-8FCF-18AB1F9D92FF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42-4C05-8FCF-18AB1F9D92FF}"/>
              </c:ext>
            </c:extLst>
          </c:dPt>
          <c:dPt>
            <c:idx val="1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42-4C05-8FCF-18AB1F9D92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030A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 accept the behaviour and move on</c:v>
                </c:pt>
                <c:pt idx="1">
                  <c:v>I ask for a conversation to understand their perspective</c:v>
                </c:pt>
                <c:pt idx="2">
                  <c:v>I confront the person about the issue</c:v>
                </c:pt>
                <c:pt idx="3">
                  <c:v>I give them space</c:v>
                </c:pt>
                <c:pt idx="4">
                  <c:v>I end the relationship</c:v>
                </c:pt>
                <c:pt idx="5">
                  <c:v>None of the these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0.3614</c:v>
                </c:pt>
                <c:pt idx="1">
                  <c:v>0.3614</c:v>
                </c:pt>
                <c:pt idx="2">
                  <c:v>0.30120000000000002</c:v>
                </c:pt>
                <c:pt idx="3">
                  <c:v>0.30120000000000002</c:v>
                </c:pt>
                <c:pt idx="4">
                  <c:v>0.1807</c:v>
                </c:pt>
                <c:pt idx="5">
                  <c:v>3.0099999999999998E-2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42-4C05-8FCF-18AB1F9D9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035552"/>
        <c:axId val="389035944"/>
      </c:barChart>
      <c:catAx>
        <c:axId val="3890355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3888888888889"/>
          <c:y val="0.1331236897274633"/>
          <c:w val="0.62680433006535963"/>
          <c:h val="0.804201781970650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BC-48F3-86A7-39CCC6AE5B7C}"/>
              </c:ext>
            </c:extLst>
          </c:dPt>
          <c:dPt>
            <c:idx val="1"/>
            <c:bubble3D val="0"/>
            <c:spPr>
              <a:solidFill>
                <a:srgbClr val="4BFF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BC-48F3-86A7-39CCC6AE5B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BC-48F3-86A7-39CCC6AE5B7C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BC-48F3-86A7-39CCC6AE5B7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BBC-48F3-86A7-39CCC6AE5B7C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BBC-48F3-86A7-39CCC6AE5B7C}"/>
                </c:ext>
              </c:extLst>
            </c:dLbl>
            <c:dLbl>
              <c:idx val="3"/>
              <c:layout>
                <c:manualLayout>
                  <c:x val="7.7325419837751454E-3"/>
                  <c:y val="-1.355036520222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BC-48F3-86A7-39CCC6AE5B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Heterosexual</c:v>
                </c:pt>
                <c:pt idx="1">
                  <c:v>Homosexual</c:v>
                </c:pt>
                <c:pt idx="2">
                  <c:v>Bisexual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0.86199999999999999</c:v>
                </c:pt>
                <c:pt idx="1">
                  <c:v>2.5999999999999999E-2</c:v>
                </c:pt>
                <c:pt idx="2">
                  <c:v>6.3E-2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BC-48F3-86A7-39CCC6AE5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0.53710000000000002</c:v>
                </c:pt>
                <c:pt idx="1">
                  <c:v>0.43369999999999997</c:v>
                </c:pt>
                <c:pt idx="2">
                  <c:v>0.58109999999999995</c:v>
                </c:pt>
                <c:pt idx="3">
                  <c:v>0.57279999999999998</c:v>
                </c:pt>
                <c:pt idx="4">
                  <c:v>0.70489999999999997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0.46289999999999998</c:v>
                </c:pt>
                <c:pt idx="1">
                  <c:v>0.56630000000000003</c:v>
                </c:pt>
                <c:pt idx="2">
                  <c:v>0.41889999999999999</c:v>
                </c:pt>
                <c:pt idx="3">
                  <c:v>0.42719999999999997</c:v>
                </c:pt>
                <c:pt idx="4">
                  <c:v>0.29510000000000003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488988786332378"/>
          <c:y val="7.4140144883614728E-2"/>
          <c:w val="6.8060112396514841E-2"/>
          <c:h val="0.83846612383316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 worsened after the rekindling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0.26740000000000003</c:v>
                </c:pt>
                <c:pt idx="1">
                  <c:v>0.22339999999999999</c:v>
                </c:pt>
                <c:pt idx="2">
                  <c:v>0.2581</c:v>
                </c:pt>
                <c:pt idx="3">
                  <c:v>0.38640000000000002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9-4897-857F-972D7A3237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 was the same as before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0.37969999999999998</c:v>
                </c:pt>
                <c:pt idx="1">
                  <c:v>0.37230000000000002</c:v>
                </c:pt>
                <c:pt idx="2">
                  <c:v>0.3548</c:v>
                </c:pt>
                <c:pt idx="3">
                  <c:v>0.36359999999999998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9-4897-857F-972D7A3237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It improved after the rekindling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0.35289999999999999</c:v>
                </c:pt>
                <c:pt idx="1">
                  <c:v>0.40429999999999999</c:v>
                </c:pt>
                <c:pt idx="2">
                  <c:v>0.3871</c:v>
                </c:pt>
                <c:pt idx="3">
                  <c:v>0.25</c:v>
                </c:pt>
                <c:pt idx="4">
                  <c:v>0.27700000000000002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59-4897-857F-972D7A323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28106474659698"/>
          <c:y val="7.4140144883614728E-2"/>
          <c:w val="0.21571893525340302"/>
          <c:h val="0.66834997649836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349269904587"/>
          <c:y val="9.1663313339400837E-2"/>
          <c:w val="0.56841472793216541"/>
          <c:h val="0.87571823254511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99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339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1A-4B51-9C04-5AAB12242BA8}"/>
              </c:ext>
            </c:extLst>
          </c:dPt>
          <c:dPt>
            <c:idx val="7"/>
            <c:invertIfNegative val="0"/>
            <c:bubble3D val="0"/>
            <c:spPr>
              <a:solidFill>
                <a:srgbClr val="00339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1A-4B51-9C04-5AAB12242BA8}"/>
              </c:ext>
            </c:extLst>
          </c:dPt>
          <c:dPt>
            <c:idx val="8"/>
            <c:invertIfNegative val="0"/>
            <c:bubble3D val="0"/>
            <c:spPr>
              <a:solidFill>
                <a:srgbClr val="00339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1A-4B51-9C04-5AAB12242BA8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1A-4B51-9C04-5AAB12242B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3399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Growing apart</c:v>
                </c:pt>
                <c:pt idx="1">
                  <c:v>Lack of communication</c:v>
                </c:pt>
                <c:pt idx="2">
                  <c:v>Infidelity/cheating</c:v>
                </c:pt>
                <c:pt idx="3">
                  <c:v>Incompatibility (financial, lifestyle, personality)</c:v>
                </c:pt>
                <c:pt idx="4">
                  <c:v>Lack of chemistry</c:v>
                </c:pt>
                <c:pt idx="5">
                  <c:v>Lack of physical intimacy</c:v>
                </c:pt>
                <c:pt idx="6">
                  <c:v>My partner ghosted me</c:v>
                </c:pt>
                <c:pt idx="7">
                  <c:v>Location change</c:v>
                </c:pt>
                <c:pt idx="8">
                  <c:v>None of the these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0.34160000000000001</c:v>
                </c:pt>
                <c:pt idx="1">
                  <c:v>0.32919999999999999</c:v>
                </c:pt>
                <c:pt idx="2">
                  <c:v>0.23019999999999999</c:v>
                </c:pt>
                <c:pt idx="3">
                  <c:v>0.21290000000000001</c:v>
                </c:pt>
                <c:pt idx="4">
                  <c:v>0.1757</c:v>
                </c:pt>
                <c:pt idx="5">
                  <c:v>0.1411</c:v>
                </c:pt>
                <c:pt idx="6">
                  <c:v>0.13120000000000001</c:v>
                </c:pt>
                <c:pt idx="7">
                  <c:v>0.1163</c:v>
                </c:pt>
                <c:pt idx="8">
                  <c:v>9.4100000000000003E-2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1A-4B51-9C04-5AAB12242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035552"/>
        <c:axId val="389035944"/>
      </c:barChart>
      <c:catAx>
        <c:axId val="3890355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351645361529"/>
          <c:y val="9.1663352684325697E-2"/>
          <c:w val="0.56841472793216541"/>
          <c:h val="0.87571823254511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0565A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0565A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81-49F4-95F6-6BCC028A3B71}"/>
              </c:ext>
            </c:extLst>
          </c:dPt>
          <c:dPt>
            <c:idx val="7"/>
            <c:invertIfNegative val="0"/>
            <c:bubble3D val="0"/>
            <c:spPr>
              <a:solidFill>
                <a:srgbClr val="F0565A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81-49F4-95F6-6BCC028A3B71}"/>
              </c:ext>
            </c:extLst>
          </c:dPt>
          <c:dPt>
            <c:idx val="8"/>
            <c:invertIfNegative val="0"/>
            <c:bubble3D val="0"/>
            <c:spPr>
              <a:solidFill>
                <a:srgbClr val="F0565A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81-49F4-95F6-6BCC028A3B71}"/>
              </c:ext>
            </c:extLst>
          </c:dPt>
          <c:dPt>
            <c:idx val="11"/>
            <c:invertIfNegative val="0"/>
            <c:bubble3D val="0"/>
            <c:spPr>
              <a:solidFill>
                <a:srgbClr val="F0565A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81-49F4-95F6-6BCC028A3B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3399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Growing apart</c:v>
                </c:pt>
                <c:pt idx="1">
                  <c:v>Lack of communication</c:v>
                </c:pt>
                <c:pt idx="2">
                  <c:v>Infidelity/cheating</c:v>
                </c:pt>
                <c:pt idx="3">
                  <c:v>Incompatibility (financial, lifestyle, personality)</c:v>
                </c:pt>
                <c:pt idx="4">
                  <c:v>Lack of chemistry</c:v>
                </c:pt>
                <c:pt idx="5">
                  <c:v>Lack of physical intimacy</c:v>
                </c:pt>
                <c:pt idx="6">
                  <c:v>My partner ghosted me</c:v>
                </c:pt>
                <c:pt idx="7">
                  <c:v>Location change</c:v>
                </c:pt>
                <c:pt idx="8">
                  <c:v>None of the these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0.19670000000000001</c:v>
                </c:pt>
                <c:pt idx="1">
                  <c:v>0.26229999999999998</c:v>
                </c:pt>
                <c:pt idx="2">
                  <c:v>0.2787</c:v>
                </c:pt>
                <c:pt idx="3">
                  <c:v>0.13109999999999999</c:v>
                </c:pt>
                <c:pt idx="4">
                  <c:v>6.5600000000000006E-2</c:v>
                </c:pt>
                <c:pt idx="5">
                  <c:v>6.5600000000000006E-2</c:v>
                </c:pt>
                <c:pt idx="6">
                  <c:v>8.2000000000000003E-2</c:v>
                </c:pt>
                <c:pt idx="7">
                  <c:v>4.9200000000000001E-2</c:v>
                </c:pt>
                <c:pt idx="8">
                  <c:v>0.16389999999999999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81-49F4-95F6-6BCC028A3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035552"/>
        <c:axId val="389035944"/>
      </c:barChart>
      <c:catAx>
        <c:axId val="3890355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349269904587"/>
          <c:y val="9.1663313339400837E-2"/>
          <c:w val="0.56841472793216541"/>
          <c:h val="0.87571823254511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51-40A1-A282-F1FAD60C785D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51-40A1-A282-F1FAD60C785D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51-40A1-A282-F1FAD60C785D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51-40A1-A282-F1FAD60C78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3399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Growing apart</c:v>
                </c:pt>
                <c:pt idx="1">
                  <c:v>Lack of communication</c:v>
                </c:pt>
                <c:pt idx="2">
                  <c:v>Infidelity/cheating</c:v>
                </c:pt>
                <c:pt idx="3">
                  <c:v>Incompatibility (financial, lifestyle, personality)</c:v>
                </c:pt>
                <c:pt idx="4">
                  <c:v>Lack of chemistry</c:v>
                </c:pt>
                <c:pt idx="5">
                  <c:v>Lack of physical intimacy</c:v>
                </c:pt>
                <c:pt idx="6">
                  <c:v>My partner ghosted me</c:v>
                </c:pt>
                <c:pt idx="7">
                  <c:v>Location change</c:v>
                </c:pt>
                <c:pt idx="8">
                  <c:v>None of the these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0.41749999999999998</c:v>
                </c:pt>
                <c:pt idx="1">
                  <c:v>0.2621</c:v>
                </c:pt>
                <c:pt idx="2">
                  <c:v>0.2427</c:v>
                </c:pt>
                <c:pt idx="3">
                  <c:v>0.21360000000000001</c:v>
                </c:pt>
                <c:pt idx="4">
                  <c:v>9.7100000000000006E-2</c:v>
                </c:pt>
                <c:pt idx="5">
                  <c:v>0.13589999999999999</c:v>
                </c:pt>
                <c:pt idx="6">
                  <c:v>8.7400000000000005E-2</c:v>
                </c:pt>
                <c:pt idx="7">
                  <c:v>0.13589999999999999</c:v>
                </c:pt>
                <c:pt idx="8">
                  <c:v>0.10680000000000001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51-40A1-A282-F1FAD60C7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035552"/>
        <c:axId val="389035944"/>
      </c:barChart>
      <c:catAx>
        <c:axId val="3890355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349269904587"/>
          <c:y val="9.1663313339400837E-2"/>
          <c:w val="0.56841472793216541"/>
          <c:h val="0.87571823254511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01-4404-896C-7B0B338710ED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01-4404-896C-7B0B338710ED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01-4404-896C-7B0B338710ED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01-4404-896C-7B0B338710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Growing apart</c:v>
                </c:pt>
                <c:pt idx="1">
                  <c:v>Lack of communication</c:v>
                </c:pt>
                <c:pt idx="2">
                  <c:v>Infidelity/cheating</c:v>
                </c:pt>
                <c:pt idx="3">
                  <c:v>Incompatibility (financial, lifestyle, personality)</c:v>
                </c:pt>
                <c:pt idx="4">
                  <c:v>Lack of chemistry</c:v>
                </c:pt>
                <c:pt idx="5">
                  <c:v>Lack of physical intimacy</c:v>
                </c:pt>
                <c:pt idx="6">
                  <c:v>My partner ghosted me</c:v>
                </c:pt>
                <c:pt idx="7">
                  <c:v>Location change</c:v>
                </c:pt>
                <c:pt idx="8">
                  <c:v>None of the these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0.40539999999999998</c:v>
                </c:pt>
                <c:pt idx="1">
                  <c:v>0.35139999999999999</c:v>
                </c:pt>
                <c:pt idx="2">
                  <c:v>0.2432</c:v>
                </c:pt>
                <c:pt idx="3">
                  <c:v>0.22969999999999999</c:v>
                </c:pt>
                <c:pt idx="4">
                  <c:v>0.27029999999999998</c:v>
                </c:pt>
                <c:pt idx="5">
                  <c:v>0.18920000000000001</c:v>
                </c:pt>
                <c:pt idx="6">
                  <c:v>0.1216</c:v>
                </c:pt>
                <c:pt idx="7">
                  <c:v>9.4600000000000004E-2</c:v>
                </c:pt>
                <c:pt idx="8">
                  <c:v>6.7599999999999993E-2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01-4404-896C-7B0B33871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035552"/>
        <c:axId val="389035944"/>
      </c:barChart>
      <c:catAx>
        <c:axId val="3890355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349269904587"/>
          <c:y val="9.1663313339400837E-2"/>
          <c:w val="0.56841472793216541"/>
          <c:h val="0.87571823254511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42-4C05-8FCF-18AB1F9D92FF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42-4C05-8FCF-18AB1F9D92FF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42-4C05-8FCF-18AB1F9D92FF}"/>
              </c:ext>
            </c:extLst>
          </c:dPt>
          <c:dPt>
            <c:idx val="1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42-4C05-8FCF-18AB1F9D92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030A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Growing apart</c:v>
                </c:pt>
                <c:pt idx="1">
                  <c:v>Lack of communication</c:v>
                </c:pt>
                <c:pt idx="2">
                  <c:v>Infidelity/cheating</c:v>
                </c:pt>
                <c:pt idx="3">
                  <c:v>Incompatibility (financial, lifestyle, personality)</c:v>
                </c:pt>
                <c:pt idx="4">
                  <c:v>Lack of chemistry</c:v>
                </c:pt>
                <c:pt idx="5">
                  <c:v>Lack of physical intimacy</c:v>
                </c:pt>
                <c:pt idx="6">
                  <c:v>My partner ghosted me</c:v>
                </c:pt>
                <c:pt idx="7">
                  <c:v>Location change</c:v>
                </c:pt>
                <c:pt idx="8">
                  <c:v>None of the these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0.31929999999999997</c:v>
                </c:pt>
                <c:pt idx="1">
                  <c:v>0.38550000000000001</c:v>
                </c:pt>
                <c:pt idx="2">
                  <c:v>0.1988</c:v>
                </c:pt>
                <c:pt idx="3">
                  <c:v>0.2349</c:v>
                </c:pt>
                <c:pt idx="4">
                  <c:v>0.22289999999999999</c:v>
                </c:pt>
                <c:pt idx="5">
                  <c:v>0.15060000000000001</c:v>
                </c:pt>
                <c:pt idx="6">
                  <c:v>0.1807</c:v>
                </c:pt>
                <c:pt idx="7">
                  <c:v>0.1386</c:v>
                </c:pt>
                <c:pt idx="8">
                  <c:v>7.2300000000000003E-2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42-4C05-8FCF-18AB1F9D9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035552"/>
        <c:axId val="389035944"/>
      </c:barChart>
      <c:catAx>
        <c:axId val="3890355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No, I believe there are multiple people who could be a good match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0.47770000000000001</c:v>
                </c:pt>
                <c:pt idx="1">
                  <c:v>0.40360000000000001</c:v>
                </c:pt>
                <c:pt idx="2">
                  <c:v>0.40539999999999998</c:v>
                </c:pt>
                <c:pt idx="3">
                  <c:v>0.5534</c:v>
                </c:pt>
                <c:pt idx="4">
                  <c:v>0.63929999999999998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I believe there is one perfect person for everyone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0.52229999999999999</c:v>
                </c:pt>
                <c:pt idx="1">
                  <c:v>0.59640000000000004</c:v>
                </c:pt>
                <c:pt idx="2">
                  <c:v>0.59460000000000002</c:v>
                </c:pt>
                <c:pt idx="3">
                  <c:v>0.44659999999999994</c:v>
                </c:pt>
                <c:pt idx="4">
                  <c:v>0.36070000000000002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350067236555969"/>
          <c:y val="7.4140144883614728E-2"/>
          <c:w val="0.14860128850027202"/>
          <c:h val="0.83846612383316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Prefer not to say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1.9799999999999998E-2</c:v>
                </c:pt>
                <c:pt idx="1">
                  <c:v>3.0099999999999998E-2</c:v>
                </c:pt>
                <c:pt idx="2">
                  <c:v>0</c:v>
                </c:pt>
                <c:pt idx="3">
                  <c:v>2.9100000000000001E-2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that I'm aware of</c:v>
                </c:pt>
              </c:strCache>
            </c:strRef>
          </c:tx>
          <c:spPr>
            <a:solidFill>
              <a:srgbClr val="F0565A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0.26729999999999998</c:v>
                </c:pt>
                <c:pt idx="1">
                  <c:v>0.28920000000000001</c:v>
                </c:pt>
                <c:pt idx="2">
                  <c:v>0.2162</c:v>
                </c:pt>
                <c:pt idx="3">
                  <c:v>0.2427</c:v>
                </c:pt>
                <c:pt idx="4">
                  <c:v>0.3115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I haven't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0.1535</c:v>
                </c:pt>
                <c:pt idx="1">
                  <c:v>0.21079999999999999</c:v>
                </c:pt>
                <c:pt idx="2">
                  <c:v>0.1351</c:v>
                </c:pt>
                <c:pt idx="3">
                  <c:v>0.13589999999999999</c:v>
                </c:pt>
                <c:pt idx="4">
                  <c:v>4.9200000000000001E-2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C-4FD2-8459-80AA2255C4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Yes, I have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0.55940000000000001</c:v>
                </c:pt>
                <c:pt idx="1">
                  <c:v>0.46990000000000004</c:v>
                </c:pt>
                <c:pt idx="2">
                  <c:v>0.64859999999999995</c:v>
                </c:pt>
                <c:pt idx="3">
                  <c:v>0.59219999999999995</c:v>
                </c:pt>
                <c:pt idx="4">
                  <c:v>0.63929999999999998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E7-4E7A-9B46-BEC4254CC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04380985482591"/>
          <c:y val="7.4140144883614728E-2"/>
          <c:w val="0.21795619014517406"/>
          <c:h val="0.697239664081069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0.18809999999999999</c:v>
                </c:pt>
                <c:pt idx="1">
                  <c:v>0.1928</c:v>
                </c:pt>
                <c:pt idx="2">
                  <c:v>0.22969999999999999</c:v>
                </c:pt>
                <c:pt idx="3">
                  <c:v>0.1845</c:v>
                </c:pt>
                <c:pt idx="4">
                  <c:v>0.13109999999999999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0.81189999999999996</c:v>
                </c:pt>
                <c:pt idx="1">
                  <c:v>0.80720000000000003</c:v>
                </c:pt>
                <c:pt idx="2">
                  <c:v>0.77029999999999998</c:v>
                </c:pt>
                <c:pt idx="3">
                  <c:v>0.8155</c:v>
                </c:pt>
                <c:pt idx="4">
                  <c:v>0.86890000000000001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292322102343137"/>
          <c:y val="7.4140144883614728E-2"/>
          <c:w val="6.9178739842400361E-2"/>
          <c:h val="0.83846612383316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5227745930114E-2"/>
          <c:y val="9.942493962401041E-3"/>
          <c:w val="0.85215778216197757"/>
          <c:h val="0.990057506037599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056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0E-47EF-A897-E595F94E39E6}"/>
              </c:ext>
            </c:extLst>
          </c:dPt>
          <c:dPt>
            <c:idx val="1"/>
            <c:bubble3D val="0"/>
            <c:spPr>
              <a:solidFill>
                <a:srgbClr val="16A7B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0E-47EF-A897-E595F94E39E6}"/>
              </c:ext>
            </c:extLst>
          </c:dPt>
          <c:dPt>
            <c:idx val="2"/>
            <c:bubble3D val="0"/>
            <c:spPr>
              <a:solidFill>
                <a:srgbClr val="00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0E-47EF-A897-E595F94E39E6}"/>
              </c:ext>
            </c:extLst>
          </c:dPt>
          <c:dPt>
            <c:idx val="3"/>
            <c:bubble3D val="0"/>
            <c:spPr>
              <a:solidFill>
                <a:srgbClr val="2ACD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0E-47EF-A897-E595F94E39E6}"/>
              </c:ext>
            </c:extLst>
          </c:dPt>
          <c:dPt>
            <c:idx val="4"/>
            <c:bubble3D val="0"/>
            <c:spPr>
              <a:solidFill>
                <a:srgbClr val="26FCD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0E-47EF-A897-E595F94E39E6}"/>
              </c:ext>
            </c:extLst>
          </c:dPt>
          <c:dPt>
            <c:idx val="5"/>
            <c:bubble3D val="0"/>
            <c:spPr>
              <a:solidFill>
                <a:srgbClr val="FF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223-44DA-B975-ADA76F4347FF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4B7-4009-80C3-31BA44807F3B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DF94-4280-A463-527CE2B0D1F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F94-4280-A463-527CE2B0D1F5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10E-47EF-A897-E595F94E39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Married</c:v>
                </c:pt>
                <c:pt idx="1">
                  <c:v>Single, not dating</c:v>
                </c:pt>
                <c:pt idx="2">
                  <c:v>Single and dating</c:v>
                </c:pt>
                <c:pt idx="3">
                  <c:v>Co-habiting with one partner</c:v>
                </c:pt>
                <c:pt idx="4">
                  <c:v>Committed relationship - monogamous</c:v>
                </c:pt>
                <c:pt idx="5">
                  <c:v>Committed relationship - polyamorous</c:v>
                </c:pt>
                <c:pt idx="6">
                  <c:v>Committed relationship - open</c:v>
                </c:pt>
                <c:pt idx="7">
                  <c:v>Divorcing, separating</c:v>
                </c:pt>
                <c:pt idx="8">
                  <c:v>Co-habiting with multiple partners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0.30099999999999999</c:v>
                </c:pt>
                <c:pt idx="1">
                  <c:v>0.34200000000000003</c:v>
                </c:pt>
                <c:pt idx="2">
                  <c:v>0.157</c:v>
                </c:pt>
                <c:pt idx="3">
                  <c:v>0.122</c:v>
                </c:pt>
                <c:pt idx="4">
                  <c:v>0.05</c:v>
                </c:pt>
                <c:pt idx="5">
                  <c:v>1.0999999999999999E-2</c:v>
                </c:pt>
                <c:pt idx="6">
                  <c:v>7.0000000000000001E-3</c:v>
                </c:pt>
                <c:pt idx="7">
                  <c:v>4.8999999999999998E-3</c:v>
                </c:pt>
                <c:pt idx="8">
                  <c:v>2.5000000000000001E-3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0E-47EF-A897-E595F94E3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None of these / I can't remember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5.79E-2</c:v>
                </c:pt>
                <c:pt idx="1">
                  <c:v>4.4800000000000006E-2</c:v>
                </c:pt>
                <c:pt idx="2">
                  <c:v>7.0199999999999999E-2</c:v>
                </c:pt>
                <c:pt idx="3">
                  <c:v>7.1399999999999991E-2</c:v>
                </c:pt>
                <c:pt idx="4">
                  <c:v>5.6600000000000004E-2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cheated on them</c:v>
                </c:pt>
              </c:strCache>
            </c:strRef>
          </c:tx>
          <c:spPr>
            <a:solidFill>
              <a:srgbClr val="F0565A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5.1799999999999999E-2</c:v>
                </c:pt>
                <c:pt idx="1">
                  <c:v>8.9600000000000013E-2</c:v>
                </c:pt>
                <c:pt idx="2">
                  <c:v>3.5099999999999999E-2</c:v>
                </c:pt>
                <c:pt idx="3">
                  <c:v>2.3799999999999998E-2</c:v>
                </c:pt>
                <c:pt idx="4">
                  <c:v>1.89E-2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 tried to get them to break up with me first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6.4000000000000001E-2</c:v>
                </c:pt>
                <c:pt idx="1">
                  <c:v>8.2100000000000006E-2</c:v>
                </c:pt>
                <c:pt idx="2">
                  <c:v>5.2600000000000001E-2</c:v>
                </c:pt>
                <c:pt idx="3">
                  <c:v>3.5699999999999996E-2</c:v>
                </c:pt>
                <c:pt idx="4">
                  <c:v>7.5499999999999998E-2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C-4FD2-8459-80AA2255C4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 avoided the situation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9.1499999999999998E-2</c:v>
                </c:pt>
                <c:pt idx="1">
                  <c:v>0.1045</c:v>
                </c:pt>
                <c:pt idx="2">
                  <c:v>0.12279999999999999</c:v>
                </c:pt>
                <c:pt idx="3">
                  <c:v>8.3299999999999999E-2</c:v>
                </c:pt>
                <c:pt idx="4">
                  <c:v>3.7699999999999997E-2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7-4D0A-A68E-B254A6623BF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 tried to let them down easy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0.16769999999999999</c:v>
                </c:pt>
                <c:pt idx="1">
                  <c:v>0.15670000000000001</c:v>
                </c:pt>
                <c:pt idx="2">
                  <c:v>0.21050000000000002</c:v>
                </c:pt>
                <c:pt idx="3">
                  <c:v>0.17859999999999998</c:v>
                </c:pt>
                <c:pt idx="4">
                  <c:v>0.1321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27-4D0A-A68E-B254A6623BF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 was honest with them</c:v>
                </c:pt>
              </c:strCache>
            </c:strRef>
          </c:tx>
          <c:spPr>
            <a:solidFill>
              <a:srgbClr val="16A7B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0.56710000000000005</c:v>
                </c:pt>
                <c:pt idx="1">
                  <c:v>0.52239999999999998</c:v>
                </c:pt>
                <c:pt idx="2">
                  <c:v>0.50880000000000003</c:v>
                </c:pt>
                <c:pt idx="3">
                  <c:v>0.60709999999999997</c:v>
                </c:pt>
                <c:pt idx="4">
                  <c:v>0.67920000000000003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27-4D0A-A68E-B254A6623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28106474659698"/>
          <c:y val="7.4140144883614728E-2"/>
          <c:w val="0.21571893525340302"/>
          <c:h val="0.777398606933274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After 6 months or longer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0.35670000000000002</c:v>
                </c:pt>
                <c:pt idx="1">
                  <c:v>0.23879999999999998</c:v>
                </c:pt>
                <c:pt idx="2">
                  <c:v>0.33329999999999999</c:v>
                </c:pt>
                <c:pt idx="3">
                  <c:v>0.42859999999999998</c:v>
                </c:pt>
                <c:pt idx="4">
                  <c:v>0.56600000000000006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During month 6 of dating</c:v>
                </c:pt>
              </c:strCache>
            </c:strRef>
          </c:tx>
          <c:spPr>
            <a:solidFill>
              <a:srgbClr val="F0565A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5.79E-2</c:v>
                </c:pt>
                <c:pt idx="1">
                  <c:v>5.9699999999999996E-2</c:v>
                </c:pt>
                <c:pt idx="2">
                  <c:v>7.0199999999999999E-2</c:v>
                </c:pt>
                <c:pt idx="3">
                  <c:v>3.5699999999999996E-2</c:v>
                </c:pt>
                <c:pt idx="4">
                  <c:v>7.5499999999999998E-2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During month 2-5 of dating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0.27739999999999998</c:v>
                </c:pt>
                <c:pt idx="1">
                  <c:v>0.26869999999999999</c:v>
                </c:pt>
                <c:pt idx="2">
                  <c:v>0.31579999999999997</c:v>
                </c:pt>
                <c:pt idx="3">
                  <c:v>0.28570000000000001</c:v>
                </c:pt>
                <c:pt idx="4">
                  <c:v>0.24530000000000002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C-4FD2-8459-80AA2255C4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During month 1 of dating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0.2409</c:v>
                </c:pt>
                <c:pt idx="1">
                  <c:v>0.32840000000000003</c:v>
                </c:pt>
                <c:pt idx="2">
                  <c:v>0.2281</c:v>
                </c:pt>
                <c:pt idx="3">
                  <c:v>0.1905</c:v>
                </c:pt>
                <c:pt idx="4">
                  <c:v>0.11320000000000001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7-4D0A-A68E-B254A6623BF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After the first date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6.7099999999999993E-2</c:v>
                </c:pt>
                <c:pt idx="1">
                  <c:v>0.1045</c:v>
                </c:pt>
                <c:pt idx="2">
                  <c:v>5.2600000000000001E-2</c:v>
                </c:pt>
                <c:pt idx="3">
                  <c:v>5.9500000000000004E-2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27-4D0A-A68E-B254A6623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28106474659698"/>
          <c:y val="7.4140144883614728E-2"/>
          <c:w val="0.21571893525340302"/>
          <c:h val="0.69522637125570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After 6 months or longer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0.39020000000000005</c:v>
                </c:pt>
                <c:pt idx="1">
                  <c:v>0.29849999999999999</c:v>
                </c:pt>
                <c:pt idx="2">
                  <c:v>0.33329999999999999</c:v>
                </c:pt>
                <c:pt idx="3">
                  <c:v>0.46429999999999999</c:v>
                </c:pt>
                <c:pt idx="4">
                  <c:v>0.56600000000000006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During month 6 of dating</c:v>
                </c:pt>
              </c:strCache>
            </c:strRef>
          </c:tx>
          <c:spPr>
            <a:solidFill>
              <a:srgbClr val="F0565A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9.4499999999999987E-2</c:v>
                </c:pt>
                <c:pt idx="1">
                  <c:v>6.7199999999999996E-2</c:v>
                </c:pt>
                <c:pt idx="2">
                  <c:v>0.21050000000000002</c:v>
                </c:pt>
                <c:pt idx="3">
                  <c:v>4.7599999999999996E-2</c:v>
                </c:pt>
                <c:pt idx="4">
                  <c:v>0.11320000000000001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During month 2-5 of dating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0.26829999999999998</c:v>
                </c:pt>
                <c:pt idx="1">
                  <c:v>0.26869999999999999</c:v>
                </c:pt>
                <c:pt idx="2">
                  <c:v>0.26319999999999999</c:v>
                </c:pt>
                <c:pt idx="3">
                  <c:v>0.3095</c:v>
                </c:pt>
                <c:pt idx="4">
                  <c:v>0.20749999999999999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C-4FD2-8459-80AA2255C4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During month 1 of dating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0.19210000000000002</c:v>
                </c:pt>
                <c:pt idx="1">
                  <c:v>0.29100000000000004</c:v>
                </c:pt>
                <c:pt idx="2">
                  <c:v>0.12279999999999999</c:v>
                </c:pt>
                <c:pt idx="3">
                  <c:v>0.13100000000000001</c:v>
                </c:pt>
                <c:pt idx="4">
                  <c:v>0.11320000000000001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7-4D0A-A68E-B254A6623BF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After the first date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5.4900000000000004E-2</c:v>
                </c:pt>
                <c:pt idx="1">
                  <c:v>7.46E-2</c:v>
                </c:pt>
                <c:pt idx="2">
                  <c:v>7.0199999999999999E-2</c:v>
                </c:pt>
                <c:pt idx="3">
                  <c:v>4.7599999999999996E-2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27-4D0A-A68E-B254A6623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28106474659698"/>
          <c:y val="7.4140144883614728E-2"/>
          <c:w val="0.21571893525340302"/>
          <c:h val="0.69522637125570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0.53959999999999997</c:v>
                </c:pt>
                <c:pt idx="1">
                  <c:v>0.56020000000000003</c:v>
                </c:pt>
                <c:pt idx="2">
                  <c:v>0.41889999999999999</c:v>
                </c:pt>
                <c:pt idx="3">
                  <c:v>0.49509999999999998</c:v>
                </c:pt>
                <c:pt idx="4">
                  <c:v>0.70489999999999997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0.46039999999999998</c:v>
                </c:pt>
                <c:pt idx="1">
                  <c:v>0.43979999999999997</c:v>
                </c:pt>
                <c:pt idx="2">
                  <c:v>0.58109999999999995</c:v>
                </c:pt>
                <c:pt idx="3">
                  <c:v>0.50490000000000002</c:v>
                </c:pt>
                <c:pt idx="4">
                  <c:v>0.29510000000000003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292322102343137"/>
          <c:y val="7.4140144883614728E-2"/>
          <c:w val="6.9178739842400361E-2"/>
          <c:h val="0.83846612383316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0.76489999999999991</c:v>
                </c:pt>
                <c:pt idx="1">
                  <c:v>0.78920000000000001</c:v>
                </c:pt>
                <c:pt idx="2">
                  <c:v>0.75680000000000003</c:v>
                </c:pt>
                <c:pt idx="3">
                  <c:v>0.69900000000000007</c:v>
                </c:pt>
                <c:pt idx="4">
                  <c:v>0.81969999999999998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0.2351</c:v>
                </c:pt>
                <c:pt idx="1">
                  <c:v>0.21079999999999999</c:v>
                </c:pt>
                <c:pt idx="2">
                  <c:v>0.2432</c:v>
                </c:pt>
                <c:pt idx="3">
                  <c:v>0.30099999999999999</c:v>
                </c:pt>
                <c:pt idx="4">
                  <c:v>0.18030000000000002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292322102343137"/>
          <c:y val="7.4140144883614728E-2"/>
          <c:w val="6.9178739842400361E-2"/>
          <c:h val="0.83846612383316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sure what I’m looking for / None of these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0.44310000000000005</c:v>
                </c:pt>
                <c:pt idx="1">
                  <c:v>0.31329999999999997</c:v>
                </c:pt>
                <c:pt idx="2">
                  <c:v>0.27029999999999998</c:v>
                </c:pt>
                <c:pt idx="3">
                  <c:v>0.60189999999999999</c:v>
                </c:pt>
                <c:pt idx="4">
                  <c:v>0.73769999999999991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Looking for something casual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0.1139</c:v>
                </c:pt>
                <c:pt idx="1">
                  <c:v>0.12050000000000001</c:v>
                </c:pt>
                <c:pt idx="2">
                  <c:v>0.22969999999999999</c:v>
                </c:pt>
                <c:pt idx="3">
                  <c:v>6.8000000000000005E-2</c:v>
                </c:pt>
                <c:pt idx="4">
                  <c:v>3.2799999999999996E-2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Interested in meeting new people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0.21530000000000002</c:v>
                </c:pt>
                <c:pt idx="1">
                  <c:v>0.21690000000000001</c:v>
                </c:pt>
                <c:pt idx="2">
                  <c:v>0.2838</c:v>
                </c:pt>
                <c:pt idx="3">
                  <c:v>0.1845</c:v>
                </c:pt>
                <c:pt idx="4">
                  <c:v>0.18030000000000002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C-4FD2-8459-80AA2255C4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Looking for a long-term relationship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0.22769999999999999</c:v>
                </c:pt>
                <c:pt idx="1">
                  <c:v>0.34939999999999999</c:v>
                </c:pt>
                <c:pt idx="2">
                  <c:v>0.2162</c:v>
                </c:pt>
                <c:pt idx="3">
                  <c:v>0.14560000000000001</c:v>
                </c:pt>
                <c:pt idx="4">
                  <c:v>4.9200000000000001E-2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E7-4E7A-9B46-BEC4254CC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04380985482591"/>
          <c:y val="7.4140144883614728E-2"/>
          <c:w val="0.21795619014517406"/>
          <c:h val="0.697239664081069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... very dependent on my partner when in a relationship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0.24260000000000001</c:v>
                </c:pt>
                <c:pt idx="1">
                  <c:v>0.34340000000000004</c:v>
                </c:pt>
                <c:pt idx="2">
                  <c:v>0.25679999999999997</c:v>
                </c:pt>
                <c:pt idx="3">
                  <c:v>0.16500000000000001</c:v>
                </c:pt>
                <c:pt idx="4">
                  <c:v>8.199999999999999E-2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... more resilient than I thought I was</c:v>
                </c:pt>
              </c:strCache>
            </c:strRef>
          </c:tx>
          <c:spPr>
            <a:solidFill>
              <a:srgbClr val="00339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0.75739999999999996</c:v>
                </c:pt>
                <c:pt idx="1">
                  <c:v>0.65659999999999996</c:v>
                </c:pt>
                <c:pt idx="2">
                  <c:v>0.74319999999999997</c:v>
                </c:pt>
                <c:pt idx="3">
                  <c:v>0.83499999999999996</c:v>
                </c:pt>
                <c:pt idx="4">
                  <c:v>0.91799999999999993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28106474659698"/>
          <c:y val="7.4140144883614728E-2"/>
          <c:w val="0.21571893525340302"/>
          <c:h val="0.777398606933274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... confident single than in a relationship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0.66090000000000004</c:v>
                </c:pt>
                <c:pt idx="1">
                  <c:v>0.60840000000000005</c:v>
                </c:pt>
                <c:pt idx="2">
                  <c:v>0.62159999999999993</c:v>
                </c:pt>
                <c:pt idx="3">
                  <c:v>0.69900000000000007</c:v>
                </c:pt>
                <c:pt idx="4">
                  <c:v>0.78689999999999993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... confident in a relationship than while I’m single</c:v>
                </c:pt>
              </c:strCache>
            </c:strRef>
          </c:tx>
          <c:spPr>
            <a:solidFill>
              <a:srgbClr val="00339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0.33909999999999996</c:v>
                </c:pt>
                <c:pt idx="1">
                  <c:v>0.39159999999999995</c:v>
                </c:pt>
                <c:pt idx="2">
                  <c:v>0.37840000000000001</c:v>
                </c:pt>
                <c:pt idx="3">
                  <c:v>0.30099999999999999</c:v>
                </c:pt>
                <c:pt idx="4">
                  <c:v>0.21309999999999998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28106474659698"/>
          <c:y val="7.4140144883614728E-2"/>
          <c:w val="0.21571893525340302"/>
          <c:h val="0.777398606933274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... a happier person when I’m single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0.61630000000000007</c:v>
                </c:pt>
                <c:pt idx="1">
                  <c:v>0.56020000000000003</c:v>
                </c:pt>
                <c:pt idx="2">
                  <c:v>0.6351</c:v>
                </c:pt>
                <c:pt idx="3">
                  <c:v>0.65049999999999997</c:v>
                </c:pt>
                <c:pt idx="4">
                  <c:v>0.68849999999999989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... a happier person when I’m in a relationship</c:v>
                </c:pt>
              </c:strCache>
            </c:strRef>
          </c:tx>
          <c:spPr>
            <a:solidFill>
              <a:srgbClr val="00339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0.38369999999999999</c:v>
                </c:pt>
                <c:pt idx="1">
                  <c:v>0.43979999999999997</c:v>
                </c:pt>
                <c:pt idx="2">
                  <c:v>0.3649</c:v>
                </c:pt>
                <c:pt idx="3">
                  <c:v>0.34950000000000003</c:v>
                </c:pt>
                <c:pt idx="4">
                  <c:v>0.3115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28106474659698"/>
          <c:y val="7.4140144883614728E-2"/>
          <c:w val="0.21571893525340302"/>
          <c:h val="0.777398606933274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0.78400000000000003</c:v>
                </c:pt>
                <c:pt idx="1">
                  <c:v>0.66200000000000003</c:v>
                </c:pt>
                <c:pt idx="2">
                  <c:v>0.75600000000000001</c:v>
                </c:pt>
                <c:pt idx="3">
                  <c:v>0.89300000000000002</c:v>
                </c:pt>
                <c:pt idx="4">
                  <c:v>0.96699999999999997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0.215</c:v>
                </c:pt>
                <c:pt idx="1">
                  <c:v>0.33700000000000002</c:v>
                </c:pt>
                <c:pt idx="2">
                  <c:v>0.24299999999999999</c:v>
                </c:pt>
                <c:pt idx="3">
                  <c:v>0.106</c:v>
                </c:pt>
                <c:pt idx="4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488988786332378"/>
          <c:y val="7.4140144883614728E-2"/>
          <c:w val="6.8060112396514841E-2"/>
          <c:h val="0.83846612383316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They've made me more cautious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0.8861</c:v>
                </c:pt>
                <c:pt idx="1">
                  <c:v>0.90359999999999996</c:v>
                </c:pt>
                <c:pt idx="2">
                  <c:v>0.90540000000000009</c:v>
                </c:pt>
                <c:pt idx="3">
                  <c:v>0.87379999999999991</c:v>
                </c:pt>
                <c:pt idx="4">
                  <c:v>0.83609999999999995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They haven't had an effect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5.9400000000000001E-2</c:v>
                </c:pt>
                <c:pt idx="1">
                  <c:v>4.82E-2</c:v>
                </c:pt>
                <c:pt idx="2">
                  <c:v>5.4100000000000002E-2</c:v>
                </c:pt>
                <c:pt idx="3">
                  <c:v>3.8800000000000001E-2</c:v>
                </c:pt>
                <c:pt idx="4">
                  <c:v>0.13109999999999999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They've made me more open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5.45E-2</c:v>
                </c:pt>
                <c:pt idx="1">
                  <c:v>4.82E-2</c:v>
                </c:pt>
                <c:pt idx="2">
                  <c:v>4.0500000000000001E-2</c:v>
                </c:pt>
                <c:pt idx="3">
                  <c:v>8.7400000000000005E-2</c:v>
                </c:pt>
                <c:pt idx="4">
                  <c:v>3.2799999999999996E-2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C-4FD2-8459-80AA2255C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28106474659698"/>
          <c:y val="7.4140144883614728E-2"/>
          <c:w val="0.21571893525340302"/>
          <c:h val="0.66834997649836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90538643350615E-2"/>
          <c:y val="7.4841645732261694E-2"/>
          <c:w val="0.77604118451548321"/>
          <c:h val="0.698097494633862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They've made me less trusting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0.73199999999999998</c:v>
                </c:pt>
                <c:pt idx="1">
                  <c:v>0.68600000000000005</c:v>
                </c:pt>
                <c:pt idx="2">
                  <c:v>0.77</c:v>
                </c:pt>
                <c:pt idx="3">
                  <c:v>0.75700000000000001</c:v>
                </c:pt>
                <c:pt idx="4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ABD-A2F8-0F83AE8CA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They haven't had an effect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0.18</c:v>
                </c:pt>
                <c:pt idx="1">
                  <c:v>0.18</c:v>
                </c:pt>
                <c:pt idx="2">
                  <c:v>0.13500000000000001</c:v>
                </c:pt>
                <c:pt idx="3">
                  <c:v>0.184</c:v>
                </c:pt>
                <c:pt idx="4">
                  <c:v>0.22900000000000001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ABD-A2F8-0F83AE8CAF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They've made me more trusting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A0-447B-824A-480062515D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18-28s 
(Gen Z)</c:v>
                </c:pt>
                <c:pt idx="2">
                  <c:v>29-43s
(Millennial)</c:v>
                </c:pt>
                <c:pt idx="3">
                  <c:v>44-58s
(Gen X)</c:v>
                </c:pt>
                <c:pt idx="4">
                  <c:v>59+s 
(Boomer)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8.5999999999999993E-2</c:v>
                </c:pt>
                <c:pt idx="1">
                  <c:v>0.13200000000000001</c:v>
                </c:pt>
                <c:pt idx="2">
                  <c:v>9.4E-2</c:v>
                </c:pt>
                <c:pt idx="3">
                  <c:v>5.8000000000000003E-2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C-4FD2-8459-80AA2255C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9035552"/>
        <c:axId val="389035944"/>
      </c:barChart>
      <c:catAx>
        <c:axId val="3890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28106474659698"/>
          <c:y val="7.4140144883614728E-2"/>
          <c:w val="0.21571893525340302"/>
          <c:h val="0.66834997649836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349269904587"/>
          <c:y val="9.1663313339400837E-2"/>
          <c:w val="0.56841472793216541"/>
          <c:h val="0.87571823254511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99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339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1A-4B51-9C04-5AAB12242BA8}"/>
              </c:ext>
            </c:extLst>
          </c:dPt>
          <c:dPt>
            <c:idx val="7"/>
            <c:invertIfNegative val="0"/>
            <c:bubble3D val="0"/>
            <c:spPr>
              <a:solidFill>
                <a:srgbClr val="00339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1A-4B51-9C04-5AAB12242BA8}"/>
              </c:ext>
            </c:extLst>
          </c:dPt>
          <c:dPt>
            <c:idx val="8"/>
            <c:invertIfNegative val="0"/>
            <c:bubble3D val="0"/>
            <c:spPr>
              <a:solidFill>
                <a:srgbClr val="00339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1A-4B51-9C04-5AAB12242BA8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1A-4B51-9C04-5AAB12242B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3399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Talking to friends</c:v>
                </c:pt>
                <c:pt idx="1">
                  <c:v>Taking a break from dating</c:v>
                </c:pt>
                <c:pt idx="2">
                  <c:v>Immersing myself in my hobbies</c:v>
                </c:pt>
                <c:pt idx="3">
                  <c:v>Exercising</c:v>
                </c:pt>
                <c:pt idx="4">
                  <c:v>Talking to family</c:v>
                </c:pt>
                <c:pt idx="5">
                  <c:v>Embracing my feelings</c:v>
                </c:pt>
                <c:pt idx="6">
                  <c:v>Travelling</c:v>
                </c:pt>
                <c:pt idx="7">
                  <c:v>Therapy</c:v>
                </c:pt>
                <c:pt idx="8">
                  <c:v>Exploring new emotional connections</c:v>
                </c:pt>
                <c:pt idx="9">
                  <c:v>Exploring new sexual connections</c:v>
                </c:pt>
                <c:pt idx="10">
                  <c:v>Journalling</c:v>
                </c:pt>
                <c:pt idx="11">
                  <c:v>None of the above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0.46289999999999998</c:v>
                </c:pt>
                <c:pt idx="1">
                  <c:v>0.43809999999999999</c:v>
                </c:pt>
                <c:pt idx="2">
                  <c:v>0.41089999999999999</c:v>
                </c:pt>
                <c:pt idx="3">
                  <c:v>0.34410000000000002</c:v>
                </c:pt>
                <c:pt idx="4">
                  <c:v>0.28220000000000001</c:v>
                </c:pt>
                <c:pt idx="5">
                  <c:v>0.27479999999999999</c:v>
                </c:pt>
                <c:pt idx="6">
                  <c:v>0.26729999999999998</c:v>
                </c:pt>
                <c:pt idx="7">
                  <c:v>0.14360000000000001</c:v>
                </c:pt>
                <c:pt idx="8">
                  <c:v>0.1411</c:v>
                </c:pt>
                <c:pt idx="9">
                  <c:v>0.12620000000000001</c:v>
                </c:pt>
                <c:pt idx="10">
                  <c:v>0.1089</c:v>
                </c:pt>
                <c:pt idx="11">
                  <c:v>6.1899999999999997E-2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1A-4B51-9C04-5AAB12242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035552"/>
        <c:axId val="389035944"/>
      </c:barChart>
      <c:catAx>
        <c:axId val="3890355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349269904587"/>
          <c:y val="9.1663313339400837E-2"/>
          <c:w val="0.56841472793216541"/>
          <c:h val="0.87571823254511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0565A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0565A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81-49F4-95F6-6BCC028A3B71}"/>
              </c:ext>
            </c:extLst>
          </c:dPt>
          <c:dPt>
            <c:idx val="7"/>
            <c:invertIfNegative val="0"/>
            <c:bubble3D val="0"/>
            <c:spPr>
              <a:solidFill>
                <a:srgbClr val="F0565A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81-49F4-95F6-6BCC028A3B71}"/>
              </c:ext>
            </c:extLst>
          </c:dPt>
          <c:dPt>
            <c:idx val="8"/>
            <c:invertIfNegative val="0"/>
            <c:bubble3D val="0"/>
            <c:spPr>
              <a:solidFill>
                <a:srgbClr val="F0565A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81-49F4-95F6-6BCC028A3B71}"/>
              </c:ext>
            </c:extLst>
          </c:dPt>
          <c:dPt>
            <c:idx val="11"/>
            <c:invertIfNegative val="0"/>
            <c:bubble3D val="0"/>
            <c:spPr>
              <a:solidFill>
                <a:srgbClr val="F0565A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81-49F4-95F6-6BCC028A3B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3399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Talking to friends</c:v>
                </c:pt>
                <c:pt idx="1">
                  <c:v>Taking a break from dating</c:v>
                </c:pt>
                <c:pt idx="2">
                  <c:v>Immersing myself in my hobbies</c:v>
                </c:pt>
                <c:pt idx="3">
                  <c:v>Exercising</c:v>
                </c:pt>
                <c:pt idx="4">
                  <c:v>Talking to family</c:v>
                </c:pt>
                <c:pt idx="5">
                  <c:v>Embracing my feelings</c:v>
                </c:pt>
                <c:pt idx="6">
                  <c:v>Travelling</c:v>
                </c:pt>
                <c:pt idx="7">
                  <c:v>Therapy</c:v>
                </c:pt>
                <c:pt idx="8">
                  <c:v>Exploring new emotional connections</c:v>
                </c:pt>
                <c:pt idx="9">
                  <c:v>Exploring new sexual connections</c:v>
                </c:pt>
                <c:pt idx="10">
                  <c:v>Journalling</c:v>
                </c:pt>
                <c:pt idx="11">
                  <c:v>None of the above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0.54100000000000004</c:v>
                </c:pt>
                <c:pt idx="1">
                  <c:v>0.34429999999999999</c:v>
                </c:pt>
                <c:pt idx="2">
                  <c:v>0.4098</c:v>
                </c:pt>
                <c:pt idx="3">
                  <c:v>0.29509999999999997</c:v>
                </c:pt>
                <c:pt idx="4">
                  <c:v>0.21310000000000001</c:v>
                </c:pt>
                <c:pt idx="5">
                  <c:v>9.8400000000000001E-2</c:v>
                </c:pt>
                <c:pt idx="6">
                  <c:v>0.19670000000000001</c:v>
                </c:pt>
                <c:pt idx="7">
                  <c:v>4.9200000000000001E-2</c:v>
                </c:pt>
                <c:pt idx="8">
                  <c:v>0</c:v>
                </c:pt>
                <c:pt idx="9">
                  <c:v>1.6400000000000001E-2</c:v>
                </c:pt>
                <c:pt idx="10">
                  <c:v>1.6400000000000001E-2</c:v>
                </c:pt>
                <c:pt idx="11">
                  <c:v>0.14749999999999999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81-49F4-95F6-6BCC028A3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035552"/>
        <c:axId val="389035944"/>
      </c:barChart>
      <c:catAx>
        <c:axId val="3890355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035944"/>
        <c:crosses val="autoZero"/>
        <c:auto val="1"/>
        <c:lblAlgn val="ctr"/>
        <c:lblOffset val="100"/>
        <c:noMultiLvlLbl val="0"/>
      </c:catAx>
      <c:valAx>
        <c:axId val="389035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8903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A0FD2AB3-75AB-40AB-A124-85D959816969}" type="datetimeFigureOut">
              <a:rPr lang="en-US" smtClean="0"/>
              <a:t>11/20/23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74D853B6-6063-4EEA-92B6-107C2B8FF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EE4DB0FC-C7BA-F441-B6B8-68BC08DD5601}" type="datetimeFigureOut">
              <a:rPr lang="en-US" smtClean="0"/>
              <a:t>11/20/23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34DCB07E-5FF2-ED4E-B4E9-CC92D0CF0C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5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tiff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7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4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54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2.jpe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iff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52.jpe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5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tif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8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6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37.png"/><Relationship Id="rId14" Type="http://schemas.openxmlformats.org/officeDocument/2006/relationships/image" Target="../media/image2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7057"/>
            <a:ext cx="12192000" cy="446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5462452"/>
            <a:ext cx="12192000" cy="446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00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Dark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" y="0"/>
            <a:ext cx="12192000" cy="6857999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3504" y="2883244"/>
            <a:ext cx="8357459" cy="469768"/>
          </a:xfrm>
          <a:prstGeom prst="rect">
            <a:avLst/>
          </a:prstGeom>
          <a:effectLst/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73504" y="3364278"/>
            <a:ext cx="8357459" cy="433365"/>
          </a:xfrm>
          <a:prstGeom prst="rect">
            <a:avLst/>
          </a:prstGeom>
          <a:effectLst/>
        </p:spPr>
        <p:txBody>
          <a:bodyPr vert="horz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chemeClr val="bg1"/>
                </a:solidFill>
                <a:effectLst/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63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Numbers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7657" y="1310507"/>
            <a:ext cx="574176" cy="576072"/>
          </a:xfrm>
          <a:prstGeom prst="ellipse">
            <a:avLst/>
          </a:prstGeom>
          <a:solidFill>
            <a:srgbClr val="70BF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3"/>
            <a:ext cx="10780324" cy="62766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540274" y="1310506"/>
            <a:ext cx="9703044" cy="42173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540277" y="2323681"/>
            <a:ext cx="9703044" cy="44043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540275" y="3336854"/>
            <a:ext cx="9703044" cy="427390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540274" y="4350027"/>
            <a:ext cx="9703044" cy="422280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37075" y="2331619"/>
            <a:ext cx="574176" cy="576072"/>
          </a:xfrm>
          <a:prstGeom prst="ellipse">
            <a:avLst/>
          </a:prstGeom>
          <a:solidFill>
            <a:srgbClr val="00A2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547657" y="3336854"/>
            <a:ext cx="574176" cy="576072"/>
          </a:xfrm>
          <a:prstGeom prst="ellipse">
            <a:avLst/>
          </a:prstGeom>
          <a:solidFill>
            <a:srgbClr val="0EA7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547657" y="4350027"/>
            <a:ext cx="574176" cy="576072"/>
          </a:xfrm>
          <a:prstGeom prst="ellipse">
            <a:avLst/>
          </a:prstGeom>
          <a:solidFill>
            <a:srgbClr val="0581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26" name="Slide Number Placeholder 4"/>
          <p:cNvSpPr txBox="1">
            <a:spLocks/>
          </p:cNvSpPr>
          <p:nvPr/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defTabSz="309563">
              <a:defRPr sz="1000" spc="9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  <a:sym typeface="FuturaStd-Book"/>
              </a:defRPr>
            </a:lvl1pPr>
            <a:lvl2pPr indent="85725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2pPr>
            <a:lvl3pPr indent="171450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3pPr>
            <a:lvl4pPr indent="257175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4pPr>
            <a:lvl5pPr indent="342900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5pPr>
            <a:lvl6pPr indent="428625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6pPr>
            <a:lvl7pPr indent="514350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7pPr>
            <a:lvl8pPr indent="600075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8pPr>
            <a:lvl9pPr indent="685800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9pPr>
          </a:lstStyle>
          <a:p>
            <a:fld id="{8B466926-FFCF-D849-BE20-83CC7D4E4416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540274" y="5311003"/>
            <a:ext cx="9703044" cy="422280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47657" y="5311003"/>
            <a:ext cx="574176" cy="576072"/>
          </a:xfrm>
          <a:prstGeom prst="ellipse">
            <a:avLst/>
          </a:prstGeom>
          <a:solidFill>
            <a:srgbClr val="0C69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29" name="Picture 1">
            <a:extLst>
              <a:ext uri="{FF2B5EF4-FFF2-40B4-BE49-F238E27FC236}">
                <a16:creationId xmlns:a16="http://schemas.microsoft.com/office/drawing/2014/main" id="{D99C038B-1214-4A41-95F9-90066846912B}"/>
              </a:ext>
            </a:extLst>
          </p:cNvPr>
          <p:cNvPicPr/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02" t="41706" r="3429" b="32576"/>
          <a:stretch/>
        </p:blipFill>
        <p:spPr bwMode="auto">
          <a:xfrm>
            <a:off x="393699" y="6316519"/>
            <a:ext cx="1292225" cy="380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60273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Dark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69"/>
          <a:stretch/>
        </p:blipFill>
        <p:spPr>
          <a:xfrm>
            <a:off x="13163" y="0"/>
            <a:ext cx="12318880" cy="8903071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3504" y="2883244"/>
            <a:ext cx="8357459" cy="469768"/>
          </a:xfrm>
          <a:prstGeom prst="rect">
            <a:avLst/>
          </a:prstGeom>
          <a:effectLst/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73504" y="3364278"/>
            <a:ext cx="8357459" cy="433365"/>
          </a:xfrm>
          <a:prstGeom prst="rect">
            <a:avLst/>
          </a:prstGeom>
          <a:effectLst/>
        </p:spPr>
        <p:txBody>
          <a:bodyPr vert="horz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chemeClr val="bg1"/>
                </a:solidFill>
                <a:effectLst/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65270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Whit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3504" y="2883244"/>
            <a:ext cx="8357459" cy="469768"/>
          </a:xfrm>
          <a:prstGeom prst="rect">
            <a:avLst/>
          </a:prstGeom>
          <a:effectLst/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rgbClr val="70BF4A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73504" y="3364278"/>
            <a:ext cx="8357459" cy="433365"/>
          </a:xfrm>
          <a:prstGeom prst="rect">
            <a:avLst/>
          </a:prstGeom>
          <a:effectLst/>
        </p:spPr>
        <p:txBody>
          <a:bodyPr vert="horz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rgbClr val="0B5258"/>
                </a:solidFill>
                <a:effectLst/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5FC10-D910-554D-BB3D-09AA6FBE4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468"/>
          <a:stretch/>
        </p:blipFill>
        <p:spPr>
          <a:xfrm>
            <a:off x="11377109" y="159803"/>
            <a:ext cx="703795" cy="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52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hoto A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46617" y="2875006"/>
            <a:ext cx="8126084" cy="477795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bg1"/>
                </a:solidFill>
                <a:effectLst>
                  <a:outerShdw blurRad="266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646617" y="3364067"/>
            <a:ext cx="8126084" cy="483003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26677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hoto B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46617" y="2875006"/>
            <a:ext cx="8126084" cy="477795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646617" y="3364067"/>
            <a:ext cx="8126084" cy="483003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D76094-4118-2142-8F3D-D1507DDE7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468"/>
          <a:stretch/>
        </p:blipFill>
        <p:spPr>
          <a:xfrm>
            <a:off x="11377109" y="135089"/>
            <a:ext cx="703795" cy="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97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304144"/>
            <a:ext cx="11267187" cy="4690256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3" y="721845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E4B6CDC-6861-483A-B17A-842BD36FB7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123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A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354413"/>
            <a:ext cx="11267187" cy="4639987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48447" y="826265"/>
            <a:ext cx="11267187" cy="30570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91440" rIns="91440" bIns="9144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cap="none" spc="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/>
              <a:t>Question Goes Here</a:t>
            </a: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05F654E-2F27-4285-80F5-869038A83A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133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 Progress 1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2173460" y="246447"/>
            <a:ext cx="320040" cy="319566"/>
          </a:xfrm>
          <a:prstGeom prst="ellipse">
            <a:avLst/>
          </a:prstGeom>
          <a:solidFill>
            <a:srgbClr val="058167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212194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1620479" y="246447"/>
            <a:ext cx="320040" cy="319566"/>
          </a:xfrm>
          <a:prstGeom prst="ellipse">
            <a:avLst/>
          </a:prstGeom>
          <a:solidFill>
            <a:srgbClr val="0EA7E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568964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1067495" y="246447"/>
            <a:ext cx="320040" cy="319566"/>
          </a:xfrm>
          <a:prstGeom prst="ellipse">
            <a:avLst/>
          </a:prstGeom>
          <a:solidFill>
            <a:srgbClr val="00A28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15980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514509" y="246447"/>
            <a:ext cx="320040" cy="319566"/>
          </a:xfrm>
          <a:prstGeom prst="ellipse">
            <a:avLst/>
          </a:prstGeom>
          <a:solidFill>
            <a:srgbClr val="70BF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921078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940059"/>
            <a:ext cx="11267187" cy="4054341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3" y="1291471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99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2720878" y="259325"/>
            <a:ext cx="320040" cy="319567"/>
          </a:xfrm>
          <a:prstGeom prst="ellipse">
            <a:avLst/>
          </a:prstGeom>
          <a:solidFill>
            <a:srgbClr val="0C69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669360" y="25031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018FBFE1-0C3F-41A5-988A-D5CDC1682E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311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 Progress 2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921078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940059"/>
            <a:ext cx="11267187" cy="4054341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3" y="1291471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2173460" y="246447"/>
            <a:ext cx="320040" cy="319566"/>
          </a:xfrm>
          <a:prstGeom prst="ellipse">
            <a:avLst/>
          </a:prstGeom>
          <a:solidFill>
            <a:srgbClr val="058167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212194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1620479" y="246447"/>
            <a:ext cx="320040" cy="319566"/>
          </a:xfrm>
          <a:prstGeom prst="ellipse">
            <a:avLst/>
          </a:prstGeom>
          <a:solidFill>
            <a:srgbClr val="0EA7E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568964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1067495" y="246447"/>
            <a:ext cx="320040" cy="319566"/>
          </a:xfrm>
          <a:prstGeom prst="ellipse">
            <a:avLst/>
          </a:prstGeom>
          <a:solidFill>
            <a:srgbClr val="00A2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15981" y="246446"/>
            <a:ext cx="426087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514509" y="246447"/>
            <a:ext cx="320040" cy="319566"/>
          </a:xfrm>
          <a:prstGeom prst="ellipse">
            <a:avLst/>
          </a:prstGeom>
          <a:solidFill>
            <a:srgbClr val="70BF4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99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2720878" y="259325"/>
            <a:ext cx="320040" cy="319567"/>
          </a:xfrm>
          <a:prstGeom prst="ellipse">
            <a:avLst/>
          </a:prstGeom>
          <a:solidFill>
            <a:srgbClr val="0C69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669360" y="25031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C6420C90-D9E5-4C6B-8997-9229DA927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017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 Progress 3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921078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940059"/>
            <a:ext cx="11267187" cy="4054341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3" y="1291471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2173460" y="246447"/>
            <a:ext cx="320040" cy="319566"/>
          </a:xfrm>
          <a:prstGeom prst="ellipse">
            <a:avLst/>
          </a:prstGeom>
          <a:solidFill>
            <a:srgbClr val="058167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212194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1620479" y="246447"/>
            <a:ext cx="320040" cy="319566"/>
          </a:xfrm>
          <a:prstGeom prst="ellipse">
            <a:avLst/>
          </a:prstGeom>
          <a:solidFill>
            <a:srgbClr val="0EA7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568964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1067495" y="246447"/>
            <a:ext cx="320040" cy="319566"/>
          </a:xfrm>
          <a:prstGeom prst="ellipse">
            <a:avLst/>
          </a:prstGeom>
          <a:solidFill>
            <a:srgbClr val="00A28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15980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514509" y="246447"/>
            <a:ext cx="320040" cy="319566"/>
          </a:xfrm>
          <a:prstGeom prst="ellipse">
            <a:avLst/>
          </a:prstGeom>
          <a:solidFill>
            <a:srgbClr val="70BF4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993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2720878" y="259325"/>
            <a:ext cx="320040" cy="319567"/>
          </a:xfrm>
          <a:prstGeom prst="ellipse">
            <a:avLst/>
          </a:prstGeom>
          <a:solidFill>
            <a:srgbClr val="0C69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669360" y="25031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5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" y="0"/>
            <a:ext cx="12192000" cy="6857999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3504" y="2883244"/>
            <a:ext cx="8357459" cy="469768"/>
          </a:xfrm>
          <a:prstGeom prst="rect">
            <a:avLst/>
          </a:prstGeom>
          <a:effectLst/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92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 Progress 4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921078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940059"/>
            <a:ext cx="11267187" cy="4054341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3" y="1291471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2173460" y="246447"/>
            <a:ext cx="320040" cy="319566"/>
          </a:xfrm>
          <a:prstGeom prst="ellipse">
            <a:avLst/>
          </a:prstGeom>
          <a:solidFill>
            <a:srgbClr val="0581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212194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1620479" y="246447"/>
            <a:ext cx="320040" cy="319566"/>
          </a:xfrm>
          <a:prstGeom prst="ellipse">
            <a:avLst/>
          </a:prstGeom>
          <a:solidFill>
            <a:srgbClr val="0EA7E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568964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1067495" y="246447"/>
            <a:ext cx="320040" cy="319566"/>
          </a:xfrm>
          <a:prstGeom prst="ellipse">
            <a:avLst/>
          </a:prstGeom>
          <a:solidFill>
            <a:srgbClr val="00A28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15980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514509" y="246447"/>
            <a:ext cx="320040" cy="319566"/>
          </a:xfrm>
          <a:prstGeom prst="ellipse">
            <a:avLst/>
          </a:prstGeom>
          <a:solidFill>
            <a:srgbClr val="70BF4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5703" y="24607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2720878" y="259325"/>
            <a:ext cx="320040" cy="319567"/>
          </a:xfrm>
          <a:prstGeom prst="ellipse">
            <a:avLst/>
          </a:prstGeom>
          <a:solidFill>
            <a:srgbClr val="0C69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669360" y="25031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6C6CF73B-3815-4A3E-8D87-67FD052D0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60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A Progress 4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921078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940059"/>
            <a:ext cx="11267187" cy="4054341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3" y="1291471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2173460" y="246447"/>
            <a:ext cx="320040" cy="319566"/>
          </a:xfrm>
          <a:prstGeom prst="ellipse">
            <a:avLst/>
          </a:prstGeom>
          <a:solidFill>
            <a:srgbClr val="058167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212194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1620479" y="246447"/>
            <a:ext cx="320040" cy="319566"/>
          </a:xfrm>
          <a:prstGeom prst="ellipse">
            <a:avLst/>
          </a:prstGeom>
          <a:solidFill>
            <a:srgbClr val="0EA7E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568964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1067495" y="246447"/>
            <a:ext cx="320040" cy="319566"/>
          </a:xfrm>
          <a:prstGeom prst="ellipse">
            <a:avLst/>
          </a:prstGeom>
          <a:solidFill>
            <a:srgbClr val="00A28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15980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514509" y="246447"/>
            <a:ext cx="320040" cy="319566"/>
          </a:xfrm>
          <a:prstGeom prst="ellipse">
            <a:avLst/>
          </a:prstGeom>
          <a:solidFill>
            <a:srgbClr val="70BF4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5703" y="24607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26" name="Oval 25"/>
          <p:cNvSpPr/>
          <p:nvPr userDrawn="1"/>
        </p:nvSpPr>
        <p:spPr>
          <a:xfrm flipH="1">
            <a:off x="2720878" y="259325"/>
            <a:ext cx="320040" cy="319567"/>
          </a:xfrm>
          <a:prstGeom prst="ellipse">
            <a:avLst/>
          </a:prstGeom>
          <a:solidFill>
            <a:srgbClr val="0C69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669360" y="25031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29D91B3E-7049-43F6-92C3-25E7895FD3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884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 w/o subtitl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11267187" cy="62766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3" y="1304144"/>
            <a:ext cx="11267187" cy="4690257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6EBD857-98D9-40AC-80DF-F9843F1976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156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 Righ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6" y="355658"/>
            <a:ext cx="8879481" cy="3548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336553"/>
            <a:ext cx="11267187" cy="4657848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5" y="726051"/>
            <a:ext cx="8867904" cy="27439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BE6753B-5A1C-4124-BEE3-66336C9A9C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039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 Lef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2036189" y="351452"/>
            <a:ext cx="9693993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036188" y="1347633"/>
            <a:ext cx="9693992" cy="4646768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036188" y="721845"/>
            <a:ext cx="9693993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E0AF7F-042E-9E46-B8D1-ED3337A6E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851"/>
          <a:stretch/>
        </p:blipFill>
        <p:spPr>
          <a:xfrm>
            <a:off x="227041" y="62450"/>
            <a:ext cx="1347759" cy="16383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ED74395-F45F-4817-9B7C-309DECC25C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342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232969" y="1304145"/>
            <a:ext cx="5497212" cy="4690256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42652"/>
            <a:ext cx="11267187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2994" y="713045"/>
            <a:ext cx="11267185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3" y="1334972"/>
            <a:ext cx="5552016" cy="4689475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ADDA818-0085-434E-8F6E-5F0AAB5888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392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 w/o Subtitl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232969" y="1304145"/>
            <a:ext cx="5497212" cy="47027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9185"/>
            <a:ext cx="11267187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10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3" y="1334972"/>
            <a:ext cx="5552016" cy="4689475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 baseline="0"/>
            </a:lvl1pPr>
          </a:lstStyle>
          <a:p>
            <a:pPr lvl="0"/>
            <a:r>
              <a:rPr lang="en-US" dirty="0"/>
              <a:t>Click Icons to add media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B195837-75C4-4D4B-B157-C3D3765603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479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 Righ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280145" y="1338938"/>
            <a:ext cx="4191233" cy="4667907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9008384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2994" y="721845"/>
            <a:ext cx="9008383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3" y="1336553"/>
            <a:ext cx="4606312" cy="4687894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1456C2B-58FD-418B-A7C9-26A3F44866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827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C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62994" y="1304144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342859" y="1314815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317810" y="1304144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9326666" y="1304144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25271" y="3165308"/>
            <a:ext cx="2372748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315318" y="3154640"/>
            <a:ext cx="2387156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9326666" y="3154640"/>
            <a:ext cx="2387157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462409" y="3165308"/>
            <a:ext cx="2372748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0385"/>
            <a:ext cx="11267187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5" y="720778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A"/>
              </a:buClr>
              <a:buSzTx/>
              <a:buFont typeface="Arial" charset="0"/>
              <a:buNone/>
              <a:tabLst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431582" y="4061444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3311447" y="4072115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286398" y="4061444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9295254" y="4061444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6B987234-D712-454A-A90B-688CD4997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097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C w/o Subtitl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65529" y="1297283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345394" y="1307954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320345" y="1297283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9329201" y="1297283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27806" y="3158448"/>
            <a:ext cx="2372748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317853" y="3147779"/>
            <a:ext cx="2387156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9329200" y="3147779"/>
            <a:ext cx="2387157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464943" y="3158448"/>
            <a:ext cx="2372748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3"/>
            <a:ext cx="11267187" cy="62766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9511BA8-3096-4FD5-A291-FE08E50651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54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Whit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3" y="0"/>
            <a:ext cx="12192000" cy="6857999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3504" y="2883244"/>
            <a:ext cx="8357459" cy="469768"/>
          </a:xfrm>
          <a:prstGeom prst="rect">
            <a:avLst/>
          </a:prstGeom>
          <a:effectLst/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rgbClr val="70BF4A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73504" y="3364278"/>
            <a:ext cx="8357459" cy="433365"/>
          </a:xfrm>
          <a:prstGeom prst="rect">
            <a:avLst/>
          </a:prstGeom>
          <a:effectLst/>
        </p:spPr>
        <p:txBody>
          <a:bodyPr vert="horz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rgbClr val="0B5258"/>
                </a:solidFill>
                <a:effectLst/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09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2995" y="5656371"/>
            <a:ext cx="11267187" cy="3380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3" y="351452"/>
            <a:ext cx="11252640" cy="5085152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4C1CAC2-6218-4D3E-AE97-8360ADE16B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286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3" y="1334972"/>
            <a:ext cx="11267187" cy="4689475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48447" y="826265"/>
            <a:ext cx="11267187" cy="30570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91440" rIns="91440" bIns="9144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cap="none" spc="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/>
              <a:t>Question Goes Here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31374A97-A635-41A1-8A18-15A3008578F4}"/>
              </a:ext>
            </a:extLst>
          </p:cNvPr>
          <p:cNvPicPr/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02" t="41706" r="3429" b="32576"/>
          <a:stretch/>
        </p:blipFill>
        <p:spPr bwMode="auto">
          <a:xfrm>
            <a:off x="368574" y="6248400"/>
            <a:ext cx="1517375" cy="466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75686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hodology Template Icons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027138" y="1320219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88517" y="357610"/>
            <a:ext cx="9008384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Methodology Template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8518" y="728003"/>
            <a:ext cx="9008383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Commentary on goal and protocols.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027138" y="2600706"/>
            <a:ext cx="9703044" cy="822800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Second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50" y="5161685"/>
            <a:ext cx="822798" cy="822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50" y="2600708"/>
            <a:ext cx="822798" cy="822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50" y="3881197"/>
            <a:ext cx="822798" cy="822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24" y="1320219"/>
            <a:ext cx="822798" cy="822798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027137" y="3881196"/>
            <a:ext cx="9703044" cy="822799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Third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052662" y="5161684"/>
            <a:ext cx="9703044" cy="822799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Fourth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52B54911-96F7-4500-B8B5-31E3A54E85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897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hodology Solutions Icons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49" y="1104483"/>
            <a:ext cx="1363576" cy="1369053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41" y="2335567"/>
            <a:ext cx="1422615" cy="1428329"/>
          </a:xfrm>
          <a:prstGeom prst="rect">
            <a:avLst/>
          </a:prstGeom>
          <a:noFill/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36" y="3571585"/>
            <a:ext cx="1414229" cy="1419909"/>
          </a:xfrm>
          <a:prstGeom prst="rect">
            <a:avLst/>
          </a:prstGeom>
          <a:noFill/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03" y="4875837"/>
            <a:ext cx="1407060" cy="1412711"/>
          </a:xfrm>
          <a:prstGeom prst="rect">
            <a:avLst/>
          </a:prstGeom>
          <a:noFill/>
        </p:spPr>
      </p:pic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6391"/>
            <a:ext cx="9008384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Methodology Template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2994" y="726784"/>
            <a:ext cx="9008383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Showing Harris tools used.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027138" y="1302827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PowerSuite</a:t>
            </a:r>
            <a:endParaRPr lang="en-US" dirty="0"/>
          </a:p>
          <a:p>
            <a:pPr lvl="0"/>
            <a:r>
              <a:rPr lang="en-US" dirty="0"/>
              <a:t>We conducted research using our proprietary tool, </a:t>
            </a:r>
            <a:r>
              <a:rPr lang="en-US" dirty="0" err="1"/>
              <a:t>PowerSuite</a:t>
            </a:r>
            <a:r>
              <a:rPr lang="en-US" dirty="0"/>
              <a:t> to provide XYZ results...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027138" y="2556209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Employee research</a:t>
            </a:r>
          </a:p>
          <a:p>
            <a:pPr lvl="0"/>
            <a:r>
              <a:rPr lang="en-US" dirty="0"/>
              <a:t>We conducted employee research…</a:t>
            </a:r>
          </a:p>
          <a:p>
            <a:pPr lvl="0"/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2027137" y="3772299"/>
            <a:ext cx="9703044" cy="822798"/>
          </a:xfrm>
        </p:spPr>
        <p:txBody>
          <a:bodyPr anchor="t" anchorCtr="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Stakeholder Relationships</a:t>
            </a:r>
          </a:p>
          <a:p>
            <a:pPr lvl="0"/>
            <a:r>
              <a:rPr lang="en-US" dirty="0"/>
              <a:t>We conducted stakeholder relationship analytics…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012590" y="5034565"/>
            <a:ext cx="9703044" cy="822798"/>
          </a:xfrm>
        </p:spPr>
        <p:txBody>
          <a:bodyPr anchor="t" anchorCtr="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Branding &amp; Communications</a:t>
            </a:r>
          </a:p>
          <a:p>
            <a:pPr lvl="0"/>
            <a:r>
              <a:rPr lang="en-US" dirty="0"/>
              <a:t>We determined branding &amp; communications strategies…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EE34E0B-8DE3-4219-A253-52B8EE74752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023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Learnings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554830" y="5119710"/>
            <a:ext cx="822960" cy="822798"/>
          </a:xfrm>
          <a:prstGeom prst="ellipse">
            <a:avLst/>
          </a:prstGeom>
          <a:solidFill>
            <a:srgbClr val="0581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8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426041" y="5119709"/>
            <a:ext cx="1097064" cy="822798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554829" y="3849474"/>
            <a:ext cx="822960" cy="822798"/>
          </a:xfrm>
          <a:prstGeom prst="ellipse">
            <a:avLst/>
          </a:prstGeom>
          <a:solidFill>
            <a:srgbClr val="0EA7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426040" y="3849473"/>
            <a:ext cx="1097064" cy="822798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54830" y="2594189"/>
            <a:ext cx="822960" cy="822798"/>
          </a:xfrm>
          <a:prstGeom prst="ellipse">
            <a:avLst/>
          </a:prstGeom>
          <a:solidFill>
            <a:srgbClr val="00A2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426041" y="2594188"/>
            <a:ext cx="1097064" cy="822798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Oval 1"/>
          <p:cNvSpPr/>
          <p:nvPr/>
        </p:nvSpPr>
        <p:spPr>
          <a:xfrm>
            <a:off x="554829" y="1304145"/>
            <a:ext cx="822960" cy="822798"/>
          </a:xfrm>
          <a:prstGeom prst="ellipse">
            <a:avLst/>
          </a:prstGeom>
          <a:solidFill>
            <a:srgbClr val="70BF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9008384" cy="62766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Key </a:t>
            </a:r>
            <a:r>
              <a:rPr lang="en-US" dirty="0" err="1"/>
              <a:t>Learnings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027138" y="1323953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027137" y="2589205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Second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027135" y="3854457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Second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027135" y="5119710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Second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426040" y="1304144"/>
            <a:ext cx="1097064" cy="822798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37D6FDFF-32AB-4987-BE68-8AE1337FC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896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25"/>
          <a:stretch/>
        </p:blipFill>
        <p:spPr>
          <a:xfrm>
            <a:off x="0" y="-1653336"/>
            <a:ext cx="12222286" cy="8943135"/>
          </a:xfrm>
          <a:prstGeom prst="rect">
            <a:avLst/>
          </a:prstGeom>
        </p:spPr>
      </p:pic>
      <p:sp>
        <p:nvSpPr>
          <p:cNvPr id="7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3457"/>
            <a:ext cx="8504027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chemeClr val="bg1"/>
                </a:solidFill>
                <a:effectLst/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Summary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6" y="1304145"/>
            <a:ext cx="8386037" cy="4690256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4" y="723850"/>
            <a:ext cx="8514981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chemeClr val="bg1"/>
                </a:solidFill>
                <a:effectLst/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Summary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E7AEB6-B7C0-424A-BA8D-75EAE83EE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584"/>
          <a:stretch/>
        </p:blipFill>
        <p:spPr>
          <a:xfrm>
            <a:off x="511294" y="6347512"/>
            <a:ext cx="1255912" cy="3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91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hoto C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46617" y="2875006"/>
            <a:ext cx="8126084" cy="477795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646617" y="3364067"/>
            <a:ext cx="8126084" cy="483003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6531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87787" y="3319396"/>
            <a:ext cx="3162053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7054986" y="3319396"/>
            <a:ext cx="4641465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87787" y="3655849"/>
            <a:ext cx="5564805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2994" y="4034467"/>
            <a:ext cx="767665" cy="0"/>
          </a:xfrm>
          <a:prstGeom prst="line">
            <a:avLst/>
          </a:prstGeom>
          <a:ln>
            <a:solidFill>
              <a:srgbClr val="6FBE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6173133" y="3655849"/>
            <a:ext cx="5523319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3764547" y="3319396"/>
            <a:ext cx="3162053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487787" y="4203029"/>
            <a:ext cx="3162053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3764547" y="4203029"/>
            <a:ext cx="3162053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7054986" y="4203029"/>
            <a:ext cx="4641465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477722" y="4533085"/>
            <a:ext cx="5572564" cy="21201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6173133" y="4533085"/>
            <a:ext cx="5523319" cy="21201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2994" y="4911000"/>
            <a:ext cx="767665" cy="0"/>
          </a:xfrm>
          <a:prstGeom prst="line">
            <a:avLst/>
          </a:prstGeom>
          <a:ln>
            <a:solidFill>
              <a:srgbClr val="6FBE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505611" y="5078994"/>
            <a:ext cx="3162053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3" hasCustomPrompt="1"/>
          </p:nvPr>
        </p:nvSpPr>
        <p:spPr>
          <a:xfrm>
            <a:off x="3782371" y="5078994"/>
            <a:ext cx="3162053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7072810" y="5078994"/>
            <a:ext cx="4623641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495546" y="5414989"/>
            <a:ext cx="5572564" cy="21201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6180269" y="5414989"/>
            <a:ext cx="5516183" cy="21538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462993" y="2353836"/>
            <a:ext cx="11191624" cy="40619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B2B312-56AB-4913-A37C-DD9FA54D374E}"/>
              </a:ext>
            </a:extLst>
          </p:cNvPr>
          <p:cNvSpPr/>
          <p:nvPr userDrawn="1"/>
        </p:nvSpPr>
        <p:spPr>
          <a:xfrm>
            <a:off x="276225" y="6238875"/>
            <a:ext cx="1666875" cy="4952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3028B435-D061-425B-9CEC-8DA5C14AA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879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lutions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198" y="2675908"/>
            <a:ext cx="1610629" cy="1617098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795" y="2675908"/>
            <a:ext cx="1610629" cy="1617098"/>
          </a:xfrm>
          <a:prstGeom prst="rect">
            <a:avLst/>
          </a:prstGeom>
          <a:noFill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600" y="2675908"/>
            <a:ext cx="1610629" cy="1617098"/>
          </a:xfrm>
          <a:prstGeom prst="rect">
            <a:avLst/>
          </a:prstGeom>
          <a:noFill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391" y="2675908"/>
            <a:ext cx="1610629" cy="1617098"/>
          </a:xfrm>
          <a:prstGeom prst="rect">
            <a:avLst/>
          </a:prstGeom>
          <a:noFill/>
        </p:spPr>
      </p:pic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5779"/>
            <a:ext cx="9008384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Solutions 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2994" y="726172"/>
            <a:ext cx="9008383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Solutions Subtitle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5776" y="2393931"/>
            <a:ext cx="19260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Market Environment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698" y="4318496"/>
            <a:ext cx="1610629" cy="1617098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847" y="1074160"/>
            <a:ext cx="1610629" cy="1617098"/>
          </a:xfrm>
          <a:prstGeom prst="rect">
            <a:avLst/>
          </a:prstGeom>
          <a:noFill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391" y="1074160"/>
            <a:ext cx="1610629" cy="1617098"/>
          </a:xfrm>
          <a:prstGeom prst="rect">
            <a:avLst/>
          </a:prstGeom>
          <a:noFill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599" y="4318496"/>
            <a:ext cx="1610629" cy="1617098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7" y="1074160"/>
            <a:ext cx="1608978" cy="161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303" y="1074160"/>
            <a:ext cx="1610629" cy="1617098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454" y="4318496"/>
            <a:ext cx="1610629" cy="1617098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711531" y="2403164"/>
            <a:ext cx="19409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Mobile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42023" y="2393931"/>
            <a:ext cx="19522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New Generation Deliverables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62619" y="2393931"/>
            <a:ext cx="195722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New Product Development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90935" y="4050685"/>
            <a:ext cx="196220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Online Communities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11531" y="4059918"/>
            <a:ext cx="197877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Quantitative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37044" y="4050685"/>
            <a:ext cx="19738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Stakeholder</a:t>
            </a:r>
            <a:r>
              <a:rPr lang="en-US" sz="1200" b="1" i="0" spc="0" baseline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 Relations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79223" y="4050685"/>
            <a:ext cx="194062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Brands</a:t>
            </a:r>
            <a:r>
              <a:rPr lang="en-US" sz="1200" b="1" i="0" spc="0" baseline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 &amp; Communication</a:t>
            </a:r>
            <a:endParaRPr lang="en-US" sz="1200" b="1" i="0" spc="0" dirty="0">
              <a:solidFill>
                <a:srgbClr val="6FBE4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35775" y="5645928"/>
            <a:ext cx="19522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Employee Research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72946" y="5654272"/>
            <a:ext cx="195820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PowerSuite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94700" y="5652242"/>
            <a:ext cx="19582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Omnibus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35DCE798-6A72-420F-9B50-C6187AD736E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27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3" y="0"/>
            <a:ext cx="12192000" cy="6857999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3504" y="2883244"/>
            <a:ext cx="8357459" cy="46976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rgbClr val="70BF4A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73504" y="3364278"/>
            <a:ext cx="8357459" cy="43336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  <p:txBody>
          <a:bodyPr vert="horz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rgbClr val="0B5258"/>
                </a:solidFill>
                <a:effectLst/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35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Photo A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46617" y="2875006"/>
            <a:ext cx="8126084" cy="477795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bg1"/>
                </a:solidFill>
                <a:effectLst>
                  <a:outerShdw blurRad="266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646617" y="3364067"/>
            <a:ext cx="8126084" cy="483003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91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Photo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46617" y="2875006"/>
            <a:ext cx="8126084" cy="477795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3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304144"/>
            <a:ext cx="11267187" cy="46902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3" y="721845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spc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2432FF9-D753-4516-8C58-3353846C62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45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A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354413"/>
            <a:ext cx="11267187" cy="46399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13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48447" y="826265"/>
            <a:ext cx="11267187" cy="30570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91440" rIns="91440" bIns="9144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cap="none" spc="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/>
              <a:t>Question Goes Here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spc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365D12E-B440-47F2-931B-840C10AAC4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8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 Progress 1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2173460" y="246447"/>
            <a:ext cx="320040" cy="319566"/>
          </a:xfrm>
          <a:prstGeom prst="ellipse">
            <a:avLst/>
          </a:prstGeom>
          <a:solidFill>
            <a:srgbClr val="058167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212194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1620479" y="246447"/>
            <a:ext cx="320040" cy="319566"/>
          </a:xfrm>
          <a:prstGeom prst="ellipse">
            <a:avLst/>
          </a:prstGeom>
          <a:solidFill>
            <a:srgbClr val="0EA7E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568964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1067495" y="246447"/>
            <a:ext cx="320040" cy="319566"/>
          </a:xfrm>
          <a:prstGeom prst="ellipse">
            <a:avLst/>
          </a:prstGeom>
          <a:solidFill>
            <a:srgbClr val="00A28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15980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514509" y="246447"/>
            <a:ext cx="320040" cy="319566"/>
          </a:xfrm>
          <a:prstGeom prst="ellipse">
            <a:avLst/>
          </a:prstGeom>
          <a:solidFill>
            <a:srgbClr val="70BF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921078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940059"/>
            <a:ext cx="11267187" cy="4054341"/>
          </a:xfr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28650" indent="-17145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5850" indent="-17145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543050" indent="-17145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00250" indent="-171450">
              <a:buFontTx/>
              <a:buBlip>
                <a:blip r:embed="rId2"/>
              </a:buBlip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3" y="1291471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99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 flipH="1">
            <a:off x="2720878" y="259325"/>
            <a:ext cx="320040" cy="319567"/>
          </a:xfrm>
          <a:prstGeom prst="ellipse">
            <a:avLst/>
          </a:prstGeom>
          <a:solidFill>
            <a:srgbClr val="0C69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669360" y="25031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spc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113F02FE-2C6B-4331-ACBB-26F4DE14FF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13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 Progress 2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921078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940059"/>
            <a:ext cx="11267187" cy="4054341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3" y="1291471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2173460" y="246447"/>
            <a:ext cx="320040" cy="319566"/>
          </a:xfrm>
          <a:prstGeom prst="ellipse">
            <a:avLst/>
          </a:prstGeom>
          <a:solidFill>
            <a:srgbClr val="058167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212194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1620479" y="246447"/>
            <a:ext cx="320040" cy="319566"/>
          </a:xfrm>
          <a:prstGeom prst="ellipse">
            <a:avLst/>
          </a:prstGeom>
          <a:solidFill>
            <a:srgbClr val="0EA7E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568964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1067495" y="246447"/>
            <a:ext cx="320040" cy="319566"/>
          </a:xfrm>
          <a:prstGeom prst="ellipse">
            <a:avLst/>
          </a:prstGeom>
          <a:solidFill>
            <a:srgbClr val="00A2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15981" y="246446"/>
            <a:ext cx="426087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514509" y="246447"/>
            <a:ext cx="320040" cy="319566"/>
          </a:xfrm>
          <a:prstGeom prst="ellipse">
            <a:avLst/>
          </a:prstGeom>
          <a:solidFill>
            <a:srgbClr val="70BF4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99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26" name="Oval 25"/>
          <p:cNvSpPr/>
          <p:nvPr userDrawn="1"/>
        </p:nvSpPr>
        <p:spPr>
          <a:xfrm flipH="1">
            <a:off x="2720878" y="259325"/>
            <a:ext cx="320040" cy="319567"/>
          </a:xfrm>
          <a:prstGeom prst="ellipse">
            <a:avLst/>
          </a:prstGeom>
          <a:solidFill>
            <a:srgbClr val="0C69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669360" y="25031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  <p:sp>
        <p:nvSpPr>
          <p:cNvPr id="28" name="Slide Number Placeholder 4"/>
          <p:cNvSpPr txBox="1">
            <a:spLocks/>
          </p:cNvSpPr>
          <p:nvPr userDrawn="1"/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spc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2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304144"/>
            <a:ext cx="11267187" cy="46902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872CCEE-B959-4053-911A-DC3A419C4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83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 Progress 3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921078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940059"/>
            <a:ext cx="11267187" cy="4054341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3" y="1291471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2173460" y="246447"/>
            <a:ext cx="320040" cy="319566"/>
          </a:xfrm>
          <a:prstGeom prst="ellipse">
            <a:avLst/>
          </a:prstGeom>
          <a:solidFill>
            <a:srgbClr val="058167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212194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1620479" y="246447"/>
            <a:ext cx="320040" cy="319566"/>
          </a:xfrm>
          <a:prstGeom prst="ellipse">
            <a:avLst/>
          </a:prstGeom>
          <a:solidFill>
            <a:srgbClr val="0EA7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568964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1067495" y="246447"/>
            <a:ext cx="320040" cy="319566"/>
          </a:xfrm>
          <a:prstGeom prst="ellipse">
            <a:avLst/>
          </a:prstGeom>
          <a:solidFill>
            <a:srgbClr val="00A28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15980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514509" y="246447"/>
            <a:ext cx="320040" cy="319566"/>
          </a:xfrm>
          <a:prstGeom prst="ellipse">
            <a:avLst/>
          </a:prstGeom>
          <a:solidFill>
            <a:srgbClr val="70BF4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993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26" name="Oval 25"/>
          <p:cNvSpPr/>
          <p:nvPr userDrawn="1"/>
        </p:nvSpPr>
        <p:spPr>
          <a:xfrm flipH="1">
            <a:off x="2720878" y="259325"/>
            <a:ext cx="320040" cy="319567"/>
          </a:xfrm>
          <a:prstGeom prst="ellipse">
            <a:avLst/>
          </a:prstGeom>
          <a:solidFill>
            <a:srgbClr val="0C69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669360" y="25031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  <p:sp>
        <p:nvSpPr>
          <p:cNvPr id="28" name="Slide Number Placeholder 4"/>
          <p:cNvSpPr txBox="1">
            <a:spLocks/>
          </p:cNvSpPr>
          <p:nvPr userDrawn="1"/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spc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56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 Progress 4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921078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940059"/>
            <a:ext cx="11267187" cy="4054341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3" y="1291471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2173460" y="246447"/>
            <a:ext cx="320040" cy="319566"/>
          </a:xfrm>
          <a:prstGeom prst="ellipse">
            <a:avLst/>
          </a:prstGeom>
          <a:solidFill>
            <a:srgbClr val="0581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212194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1620479" y="246447"/>
            <a:ext cx="320040" cy="319566"/>
          </a:xfrm>
          <a:prstGeom prst="ellipse">
            <a:avLst/>
          </a:prstGeom>
          <a:solidFill>
            <a:srgbClr val="0EA7E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568964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1067495" y="246447"/>
            <a:ext cx="320040" cy="319566"/>
          </a:xfrm>
          <a:prstGeom prst="ellipse">
            <a:avLst/>
          </a:prstGeom>
          <a:solidFill>
            <a:srgbClr val="00A28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15980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514509" y="246447"/>
            <a:ext cx="320040" cy="319566"/>
          </a:xfrm>
          <a:prstGeom prst="ellipse">
            <a:avLst/>
          </a:prstGeom>
          <a:solidFill>
            <a:srgbClr val="70BF4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5703" y="24607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26" name="Oval 25"/>
          <p:cNvSpPr/>
          <p:nvPr userDrawn="1"/>
        </p:nvSpPr>
        <p:spPr>
          <a:xfrm flipH="1">
            <a:off x="2720878" y="259325"/>
            <a:ext cx="320040" cy="319567"/>
          </a:xfrm>
          <a:prstGeom prst="ellipse">
            <a:avLst/>
          </a:prstGeom>
          <a:solidFill>
            <a:srgbClr val="0C69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669360" y="25031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  <p:sp>
        <p:nvSpPr>
          <p:cNvPr id="28" name="Slide Number Placeholder 4"/>
          <p:cNvSpPr txBox="1">
            <a:spLocks/>
          </p:cNvSpPr>
          <p:nvPr userDrawn="1"/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spc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78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A Progress 4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921078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940059"/>
            <a:ext cx="11267187" cy="4054341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3" y="1291471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2173460" y="246447"/>
            <a:ext cx="320040" cy="319566"/>
          </a:xfrm>
          <a:prstGeom prst="ellipse">
            <a:avLst/>
          </a:prstGeom>
          <a:solidFill>
            <a:srgbClr val="058167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212194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1620479" y="246447"/>
            <a:ext cx="320040" cy="319566"/>
          </a:xfrm>
          <a:prstGeom prst="ellipse">
            <a:avLst/>
          </a:prstGeom>
          <a:solidFill>
            <a:srgbClr val="0EA7E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568964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1067495" y="246447"/>
            <a:ext cx="320040" cy="319566"/>
          </a:xfrm>
          <a:prstGeom prst="ellipse">
            <a:avLst/>
          </a:prstGeom>
          <a:solidFill>
            <a:srgbClr val="00A28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15980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514509" y="246447"/>
            <a:ext cx="320040" cy="319566"/>
          </a:xfrm>
          <a:prstGeom prst="ellipse">
            <a:avLst/>
          </a:prstGeom>
          <a:solidFill>
            <a:srgbClr val="70BF4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5703" y="24607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26" name="Oval 25"/>
          <p:cNvSpPr/>
          <p:nvPr userDrawn="1"/>
        </p:nvSpPr>
        <p:spPr>
          <a:xfrm flipH="1">
            <a:off x="2720878" y="259325"/>
            <a:ext cx="320040" cy="319567"/>
          </a:xfrm>
          <a:prstGeom prst="ellipse">
            <a:avLst/>
          </a:prstGeom>
          <a:solidFill>
            <a:srgbClr val="0C69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669360" y="25031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  <p:sp>
        <p:nvSpPr>
          <p:cNvPr id="28" name="Slide Number Placeholder 4"/>
          <p:cNvSpPr txBox="1">
            <a:spLocks/>
          </p:cNvSpPr>
          <p:nvPr userDrawn="1"/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spc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94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 w/o subtitl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11267187" cy="62766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3" y="1304144"/>
            <a:ext cx="11267187" cy="46902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spc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33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 Righ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6" y="355658"/>
            <a:ext cx="8879481" cy="3548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336553"/>
            <a:ext cx="11267187" cy="46578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5" y="726051"/>
            <a:ext cx="8867904" cy="27439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49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 Lef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2036189" y="351452"/>
            <a:ext cx="9693993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036188" y="1347633"/>
            <a:ext cx="9693992" cy="46467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036188" y="721845"/>
            <a:ext cx="9693993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232969" y="1304145"/>
            <a:ext cx="5497212" cy="46902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42652"/>
            <a:ext cx="11267187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2994" y="713045"/>
            <a:ext cx="11267185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3" y="1334972"/>
            <a:ext cx="5552016" cy="46894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98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 w/o Subtitl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232969" y="1304145"/>
            <a:ext cx="5497212" cy="47027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9185"/>
            <a:ext cx="11267187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10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3" y="1334972"/>
            <a:ext cx="5552016" cy="46894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18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 Righ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280145" y="1338938"/>
            <a:ext cx="4191233" cy="466790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9008384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2994" y="721845"/>
            <a:ext cx="9008383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3" y="1336553"/>
            <a:ext cx="4606312" cy="46878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66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 Lef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599682" y="1338940"/>
            <a:ext cx="5130497" cy="46679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2036189" y="351452"/>
            <a:ext cx="9693993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2036188" y="721845"/>
            <a:ext cx="9693993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2036188" y="1336553"/>
            <a:ext cx="4371385" cy="46878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7057"/>
            <a:ext cx="12192000" cy="446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462452"/>
            <a:ext cx="12192000" cy="446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90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C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62994" y="1304144"/>
            <a:ext cx="2386572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342859" y="1314815"/>
            <a:ext cx="2386572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317810" y="1304144"/>
            <a:ext cx="2386572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9326666" y="1304144"/>
            <a:ext cx="2386572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25271" y="3165308"/>
            <a:ext cx="2372748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315318" y="3154640"/>
            <a:ext cx="2387156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9326666" y="3154640"/>
            <a:ext cx="2387157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462409" y="3165308"/>
            <a:ext cx="2372748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0385"/>
            <a:ext cx="11267187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5" y="720778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A"/>
              </a:buClr>
              <a:buSzTx/>
              <a:buFont typeface="Arial" charset="0"/>
              <a:buNone/>
              <a:tabLst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431582" y="4061444"/>
            <a:ext cx="2386572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3311447" y="4072115"/>
            <a:ext cx="2386572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286398" y="4061444"/>
            <a:ext cx="2386572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9295254" y="4061444"/>
            <a:ext cx="2386572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47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C w/o Subtitl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65529" y="1297283"/>
            <a:ext cx="2386572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345394" y="1307954"/>
            <a:ext cx="2386572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320345" y="1297283"/>
            <a:ext cx="2386572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9329201" y="1297283"/>
            <a:ext cx="2386572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27806" y="3158448"/>
            <a:ext cx="2372748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317853" y="3147779"/>
            <a:ext cx="2387156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9329200" y="3147779"/>
            <a:ext cx="2387157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464943" y="3158448"/>
            <a:ext cx="2372748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3"/>
            <a:ext cx="11267187" cy="62766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92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C Righ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65529" y="2287305"/>
            <a:ext cx="2386572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345394" y="2297976"/>
            <a:ext cx="2386572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320345" y="2287305"/>
            <a:ext cx="2386572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9329201" y="2287305"/>
            <a:ext cx="2386572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27806" y="4282940"/>
            <a:ext cx="2372748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317853" y="4272271"/>
            <a:ext cx="2387156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9329200" y="4272271"/>
            <a:ext cx="2387157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464943" y="4282940"/>
            <a:ext cx="2372748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9466"/>
            <a:ext cx="9109984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5" y="729859"/>
            <a:ext cx="9109984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A"/>
              </a:buClr>
              <a:buSzTx/>
              <a:buFont typeface="Arial" charset="0"/>
              <a:buNone/>
              <a:tabLst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17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C Lef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549133" y="1936501"/>
            <a:ext cx="2196528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064020" y="1928485"/>
            <a:ext cx="2177915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9538034" y="1936501"/>
            <a:ext cx="2191559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2041561" y="1920352"/>
            <a:ext cx="2177915" cy="17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49133" y="3914642"/>
            <a:ext cx="2196527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7064020" y="3903971"/>
            <a:ext cx="2177915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9538033" y="3903971"/>
            <a:ext cx="2192144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2036189" y="3914642"/>
            <a:ext cx="2183284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2036189" y="351341"/>
            <a:ext cx="9693993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036188" y="721734"/>
            <a:ext cx="9693993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25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2995" y="5656371"/>
            <a:ext cx="11267187" cy="3380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3" y="351452"/>
            <a:ext cx="11252640" cy="508515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88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 Righ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2995" y="5515376"/>
            <a:ext cx="9200296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4" y="362533"/>
            <a:ext cx="8758925" cy="501350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02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 Lef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036187" y="5515376"/>
            <a:ext cx="9693995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2036187" y="362532"/>
            <a:ext cx="9679447" cy="49750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0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8695"/>
            <a:ext cx="11267187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5" y="729088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3" y="1334972"/>
            <a:ext cx="11267187" cy="46894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36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3" y="1334972"/>
            <a:ext cx="11267187" cy="46894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48447" y="826265"/>
            <a:ext cx="11267187" cy="30570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91440" rIns="91440" bIns="9144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cap="none" spc="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/>
              <a:t>Question Goes Here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43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E w/o Subtitl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8695"/>
            <a:ext cx="11267187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3" y="1334972"/>
            <a:ext cx="11267187" cy="46894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0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655" y="2268812"/>
            <a:ext cx="7455740" cy="2336132"/>
          </a:xfrm>
          <a:prstGeom prst="rect">
            <a:avLst/>
          </a:prstGeom>
        </p:spPr>
      </p:pic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wipe dir="r"/>
      </p:transition>
    </mc:Choice>
    <mc:Fallback xmlns="">
      <p:transition spd="slow" advTm="2000">
        <p:wipe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E Righ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9121275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5" y="721845"/>
            <a:ext cx="9121275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3" y="1336552"/>
            <a:ext cx="9121276" cy="46878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49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E Lef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2036188" y="351452"/>
            <a:ext cx="9693992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2036188" y="721845"/>
            <a:ext cx="9693993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2036187" y="1336552"/>
            <a:ext cx="9679447" cy="46878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90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F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2995" y="351453"/>
            <a:ext cx="11267187" cy="62766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4" y="1304144"/>
            <a:ext cx="5485365" cy="472030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6230268" y="1304144"/>
            <a:ext cx="5485365" cy="472030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074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F Righ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5271911" y="893775"/>
            <a:ext cx="4504117" cy="512273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2994" y="362532"/>
            <a:ext cx="9245449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4" y="893775"/>
            <a:ext cx="4504117" cy="512273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38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F Lef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036188" y="347915"/>
            <a:ext cx="9693993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2036187" y="873149"/>
            <a:ext cx="4743420" cy="514336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add media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8" hasCustomPrompt="1"/>
          </p:nvPr>
        </p:nvSpPr>
        <p:spPr>
          <a:xfrm>
            <a:off x="6986761" y="873149"/>
            <a:ext cx="4743420" cy="514336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10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G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5" y="1298273"/>
            <a:ext cx="5485365" cy="42598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2993" y="5694500"/>
            <a:ext cx="5442675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6318352" y="5694500"/>
            <a:ext cx="5411829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4" y="351452"/>
            <a:ext cx="10804023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462995" y="721845"/>
            <a:ext cx="10789792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21" name="Content Placeholder 4"/>
          <p:cNvSpPr>
            <a:spLocks noGrp="1"/>
          </p:cNvSpPr>
          <p:nvPr>
            <p:ph sz="quarter" idx="30" hasCustomPrompt="1"/>
          </p:nvPr>
        </p:nvSpPr>
        <p:spPr>
          <a:xfrm>
            <a:off x="6318353" y="1298272"/>
            <a:ext cx="5397281" cy="42598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97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G w/o Subtitl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2993" y="5694500"/>
            <a:ext cx="5442675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6318352" y="5694500"/>
            <a:ext cx="5411829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4" y="351453"/>
            <a:ext cx="10804023" cy="62766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10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5" y="1298273"/>
            <a:ext cx="5442675" cy="42598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6318352" y="1298273"/>
            <a:ext cx="5442675" cy="42598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56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G Righ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2994" y="5694500"/>
            <a:ext cx="4560477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5197643" y="5694500"/>
            <a:ext cx="4454357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4" y="346652"/>
            <a:ext cx="9189007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462995" y="717045"/>
            <a:ext cx="9176903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1532" y="1336553"/>
            <a:ext cx="4561939" cy="422156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0" hasCustomPrompt="1"/>
          </p:nvPr>
        </p:nvSpPr>
        <p:spPr>
          <a:xfrm>
            <a:off x="5197643" y="1336553"/>
            <a:ext cx="4454357" cy="422156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24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G Lef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2036186" y="1336553"/>
            <a:ext cx="4727524" cy="41667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add media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036187" y="5694500"/>
            <a:ext cx="4727523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7021690" y="5694500"/>
            <a:ext cx="4708489" cy="3057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2036189" y="359466"/>
            <a:ext cx="9693993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2036188" y="729859"/>
            <a:ext cx="9693993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sp>
        <p:nvSpPr>
          <p:cNvPr id="19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7021690" y="1336553"/>
            <a:ext cx="4727524" cy="41667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627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hodology Template Icons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027138" y="1320219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88517" y="357610"/>
            <a:ext cx="9008384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Methodology Template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8518" y="728003"/>
            <a:ext cx="9008383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Commentary on goal and protocols.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027138" y="2600706"/>
            <a:ext cx="9703044" cy="822800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Second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50" y="5161685"/>
            <a:ext cx="822798" cy="822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50" y="2600708"/>
            <a:ext cx="822798" cy="822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50" y="3881197"/>
            <a:ext cx="822798" cy="822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24" y="1320219"/>
            <a:ext cx="822798" cy="822798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027137" y="3881196"/>
            <a:ext cx="9703044" cy="822799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Third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052662" y="5161684"/>
            <a:ext cx="9703044" cy="822799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Fourth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6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79584" y="4719039"/>
            <a:ext cx="1124894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79584" y="4972332"/>
            <a:ext cx="1124894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rgbClr val="02453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79584" y="5409537"/>
            <a:ext cx="1124894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rgbClr val="02453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Email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79585" y="5303520"/>
            <a:ext cx="767665" cy="0"/>
          </a:xfrm>
          <a:prstGeom prst="line">
            <a:avLst/>
          </a:prstGeom>
          <a:ln>
            <a:solidFill>
              <a:srgbClr val="6FBE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479583" y="5656823"/>
            <a:ext cx="1124894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rgbClr val="02453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479583" y="5869316"/>
            <a:ext cx="1124894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rgbClr val="02453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2993" y="6473189"/>
            <a:ext cx="11267187" cy="21643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spc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3" y="786019"/>
            <a:ext cx="1815823" cy="568958"/>
          </a:xfrm>
          <a:prstGeom prst="rect">
            <a:avLst/>
          </a:prstGeom>
        </p:spPr>
      </p:pic>
      <p:sp>
        <p:nvSpPr>
          <p:cNvPr id="22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487787" y="3219813"/>
            <a:ext cx="11208664" cy="4061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400" b="1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PROJECT TITLE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487787" y="3635128"/>
            <a:ext cx="11208664" cy="28579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800" b="0" i="0" kern="0" cap="none" spc="0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PROJECT SUBTITLE GOES HERE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487787" y="2488719"/>
            <a:ext cx="3169812" cy="63075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87787" y="3918515"/>
            <a:ext cx="11208664" cy="28579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GOES HERE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5620">
            <a:off x="6133671" y="-6522183"/>
            <a:ext cx="9453527" cy="10064493"/>
          </a:xfrm>
          <a:prstGeom prst="rect">
            <a:avLst/>
          </a:prstGeom>
        </p:spPr>
      </p:pic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spc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hodology Solutions Icons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49" y="1104483"/>
            <a:ext cx="1363576" cy="1369053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41" y="2335567"/>
            <a:ext cx="1422615" cy="1428329"/>
          </a:xfrm>
          <a:prstGeom prst="rect">
            <a:avLst/>
          </a:prstGeom>
          <a:noFill/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36" y="3571585"/>
            <a:ext cx="1414229" cy="1419909"/>
          </a:xfrm>
          <a:prstGeom prst="rect">
            <a:avLst/>
          </a:prstGeom>
          <a:noFill/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03" y="4875837"/>
            <a:ext cx="1407060" cy="1412711"/>
          </a:xfrm>
          <a:prstGeom prst="rect">
            <a:avLst/>
          </a:prstGeom>
          <a:noFill/>
        </p:spPr>
      </p:pic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6391"/>
            <a:ext cx="9008384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Methodology Template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2994" y="726784"/>
            <a:ext cx="9008383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Showing Harris tools used.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027138" y="1302827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PowerSuite</a:t>
            </a:r>
            <a:endParaRPr lang="en-US" dirty="0"/>
          </a:p>
          <a:p>
            <a:pPr lvl="0"/>
            <a:r>
              <a:rPr lang="en-US" dirty="0"/>
              <a:t>We conducted research using our proprietary tool, </a:t>
            </a:r>
            <a:r>
              <a:rPr lang="en-US" dirty="0" err="1"/>
              <a:t>PowerSuite</a:t>
            </a:r>
            <a:r>
              <a:rPr lang="en-US" dirty="0"/>
              <a:t> to provide XYZ results...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027138" y="2556209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Employee research</a:t>
            </a:r>
          </a:p>
          <a:p>
            <a:pPr lvl="0"/>
            <a:r>
              <a:rPr lang="en-US" dirty="0"/>
              <a:t>We conducted employee research…</a:t>
            </a:r>
          </a:p>
          <a:p>
            <a:pPr lvl="0"/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2027137" y="3772299"/>
            <a:ext cx="9703044" cy="822798"/>
          </a:xfrm>
        </p:spPr>
        <p:txBody>
          <a:bodyPr anchor="t" anchorCtr="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Stakeholder Relationships</a:t>
            </a:r>
          </a:p>
          <a:p>
            <a:pPr lvl="0"/>
            <a:r>
              <a:rPr lang="en-US" dirty="0"/>
              <a:t>We conducted stakeholder relationship analytics…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012590" y="5034565"/>
            <a:ext cx="9703044" cy="822798"/>
          </a:xfrm>
        </p:spPr>
        <p:txBody>
          <a:bodyPr anchor="t" anchorCtr="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Branding &amp; Communications</a:t>
            </a:r>
          </a:p>
          <a:p>
            <a:pPr lvl="0"/>
            <a:r>
              <a:rPr lang="en-US" dirty="0"/>
              <a:t>We determined branding &amp; communications strategies…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78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Learnings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554830" y="5119710"/>
            <a:ext cx="822960" cy="822798"/>
          </a:xfrm>
          <a:prstGeom prst="ellipse">
            <a:avLst/>
          </a:prstGeom>
          <a:solidFill>
            <a:srgbClr val="0581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426041" y="5119709"/>
            <a:ext cx="1097064" cy="822798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554829" y="3849474"/>
            <a:ext cx="822960" cy="822798"/>
          </a:xfrm>
          <a:prstGeom prst="ellipse">
            <a:avLst/>
          </a:prstGeom>
          <a:solidFill>
            <a:srgbClr val="0EA7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426040" y="3849473"/>
            <a:ext cx="1097064" cy="822798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54830" y="2594189"/>
            <a:ext cx="822960" cy="822798"/>
          </a:xfrm>
          <a:prstGeom prst="ellipse">
            <a:avLst/>
          </a:prstGeom>
          <a:solidFill>
            <a:srgbClr val="00A2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426041" y="2594188"/>
            <a:ext cx="1097064" cy="822798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Oval 1"/>
          <p:cNvSpPr/>
          <p:nvPr/>
        </p:nvSpPr>
        <p:spPr>
          <a:xfrm>
            <a:off x="554829" y="1304145"/>
            <a:ext cx="822960" cy="822798"/>
          </a:xfrm>
          <a:prstGeom prst="ellipse">
            <a:avLst/>
          </a:prstGeom>
          <a:solidFill>
            <a:srgbClr val="70BF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9008384" cy="62766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Key </a:t>
            </a:r>
            <a:r>
              <a:rPr lang="en-US" dirty="0" err="1"/>
              <a:t>Learnings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027138" y="1323953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027137" y="2589205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Second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027135" y="3854457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Second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027135" y="5119710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Second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426040" y="1304144"/>
            <a:ext cx="1097064" cy="822798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8707" cy="6857999"/>
          </a:xfrm>
          <a:prstGeom prst="rect">
            <a:avLst/>
          </a:prstGeom>
        </p:spPr>
      </p:pic>
      <p:sp>
        <p:nvSpPr>
          <p:cNvPr id="7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3457"/>
            <a:ext cx="8504027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chemeClr val="bg1"/>
                </a:solidFill>
                <a:effectLst/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Summary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6" y="1304145"/>
            <a:ext cx="8386037" cy="4690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4" y="723850"/>
            <a:ext cx="8514981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chemeClr val="bg1"/>
                </a:solidFill>
                <a:effectLst/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Summary Subtitle</a:t>
            </a:r>
          </a:p>
        </p:txBody>
      </p:sp>
    </p:spTree>
    <p:extLst>
      <p:ext uri="{BB962C8B-B14F-4D97-AF65-F5344CB8AC3E}">
        <p14:creationId xmlns:p14="http://schemas.microsoft.com/office/powerpoint/2010/main" val="935109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12" y="-9196"/>
            <a:ext cx="12206013" cy="6865882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87787" y="3319396"/>
            <a:ext cx="3162053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7054986" y="3319396"/>
            <a:ext cx="4641465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87787" y="3655849"/>
            <a:ext cx="5564805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2994" y="4034467"/>
            <a:ext cx="767665" cy="0"/>
          </a:xfrm>
          <a:prstGeom prst="line">
            <a:avLst/>
          </a:prstGeom>
          <a:ln>
            <a:solidFill>
              <a:srgbClr val="6FBE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6173133" y="3655849"/>
            <a:ext cx="5523319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3764547" y="3319396"/>
            <a:ext cx="3162053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487787" y="4203029"/>
            <a:ext cx="3162053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3764547" y="4203029"/>
            <a:ext cx="3162053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7054986" y="4203029"/>
            <a:ext cx="4641465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477722" y="4533085"/>
            <a:ext cx="5572564" cy="21201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6173133" y="4533085"/>
            <a:ext cx="5523319" cy="21201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2994" y="4911000"/>
            <a:ext cx="767665" cy="0"/>
          </a:xfrm>
          <a:prstGeom prst="line">
            <a:avLst/>
          </a:prstGeom>
          <a:ln>
            <a:solidFill>
              <a:srgbClr val="6FBE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505611" y="5078994"/>
            <a:ext cx="3162053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3" hasCustomPrompt="1"/>
          </p:nvPr>
        </p:nvSpPr>
        <p:spPr>
          <a:xfrm>
            <a:off x="3782371" y="5078994"/>
            <a:ext cx="3162053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7072810" y="5078994"/>
            <a:ext cx="4623641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495546" y="5414989"/>
            <a:ext cx="5572564" cy="21201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6180269" y="5414989"/>
            <a:ext cx="5516183" cy="21538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462993" y="2353836"/>
            <a:ext cx="11191624" cy="40619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781" y="6390316"/>
            <a:ext cx="2427007" cy="1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524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0764" y="671883"/>
            <a:ext cx="1066179" cy="10661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F4474D5-6E4A-4F40-B9F6-60C663192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68" y="6718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30658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 1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ABD8DDD-FFBA-A84F-88B8-C7E199EC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77" y="298577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63776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3ACB9-27CD-2949-9CE0-0571BA98DB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87375" y="1480496"/>
            <a:ext cx="11434641" cy="389700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B166F1D-2D3A-B84B-A94A-87B5112F4731}"/>
              </a:ext>
            </a:extLst>
          </p:cNvPr>
          <p:cNvSpPr txBox="1">
            <a:spLocks/>
          </p:cNvSpPr>
          <p:nvPr userDrawn="1"/>
        </p:nvSpPr>
        <p:spPr>
          <a:xfrm>
            <a:off x="712940" y="677041"/>
            <a:ext cx="5203673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00" b="1" i="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294296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 1 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E5A4363-DE18-AB47-8330-DD2CECBDB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206" y="614411"/>
            <a:ext cx="1051560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6796A9C-62B0-944C-8B35-0ED8D99A63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5036" y="1904055"/>
            <a:ext cx="5168748" cy="3658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9717924-639D-3F4E-81DB-13AA4A6C7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3118" y="1904055"/>
            <a:ext cx="5168748" cy="3658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26920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CDB1E-1707-0943-90C0-0EF011A41F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31854" y="0"/>
            <a:ext cx="6860147" cy="6858000"/>
          </a:xfrm>
          <a:prstGeom prst="rect">
            <a:avLst/>
          </a:prstGeom>
          <a:solidFill>
            <a:srgbClr val="8099CC"/>
          </a:solidFill>
        </p:spPr>
        <p:txBody>
          <a:bodyPr rIns="900000" anchor="ctr"/>
          <a:lstStyle>
            <a:lvl1pPr marL="1800" indent="0" algn="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</a:t>
            </a:r>
            <a:br>
              <a:rPr lang="en-US"/>
            </a:br>
            <a:r>
              <a:rPr lang="en-US"/>
              <a:t>image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2A0C794-1ABD-6345-BB3E-5B30DDD182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716"/>
            <a:ext cx="8760456" cy="6868773"/>
          </a:xfrm>
          <a:custGeom>
            <a:avLst/>
            <a:gdLst>
              <a:gd name="connsiteX0" fmla="*/ 0 w 5916613"/>
              <a:gd name="connsiteY0" fmla="*/ 0 h 6858000"/>
              <a:gd name="connsiteX1" fmla="*/ 5916613 w 5916613"/>
              <a:gd name="connsiteY1" fmla="*/ 0 h 6858000"/>
              <a:gd name="connsiteX2" fmla="*/ 5916613 w 5916613"/>
              <a:gd name="connsiteY2" fmla="*/ 6858000 h 6858000"/>
              <a:gd name="connsiteX3" fmla="*/ 0 w 5916613"/>
              <a:gd name="connsiteY3" fmla="*/ 6858000 h 6858000"/>
              <a:gd name="connsiteX4" fmla="*/ 0 w 5916613"/>
              <a:gd name="connsiteY4" fmla="*/ 0 h 6858000"/>
              <a:gd name="connsiteX0" fmla="*/ 0 w 8824333"/>
              <a:gd name="connsiteY0" fmla="*/ 0 h 6858000"/>
              <a:gd name="connsiteX1" fmla="*/ 5916613 w 8824333"/>
              <a:gd name="connsiteY1" fmla="*/ 0 h 6858000"/>
              <a:gd name="connsiteX2" fmla="*/ 8824332 w 8824333"/>
              <a:gd name="connsiteY2" fmla="*/ 3427141 h 6858000"/>
              <a:gd name="connsiteX3" fmla="*/ 5916613 w 8824333"/>
              <a:gd name="connsiteY3" fmla="*/ 6858000 h 6858000"/>
              <a:gd name="connsiteX4" fmla="*/ 0 w 8824333"/>
              <a:gd name="connsiteY4" fmla="*/ 6858000 h 6858000"/>
              <a:gd name="connsiteX5" fmla="*/ 0 w 8824333"/>
              <a:gd name="connsiteY5" fmla="*/ 0 h 6858000"/>
              <a:gd name="connsiteX0" fmla="*/ 0 w 8973258"/>
              <a:gd name="connsiteY0" fmla="*/ 0 h 6858000"/>
              <a:gd name="connsiteX1" fmla="*/ 5916613 w 8973258"/>
              <a:gd name="connsiteY1" fmla="*/ 0 h 6858000"/>
              <a:gd name="connsiteX2" fmla="*/ 8824332 w 8973258"/>
              <a:gd name="connsiteY2" fmla="*/ 3427141 h 6858000"/>
              <a:gd name="connsiteX3" fmla="*/ 5916613 w 8973258"/>
              <a:gd name="connsiteY3" fmla="*/ 6858000 h 6858000"/>
              <a:gd name="connsiteX4" fmla="*/ 0 w 8973258"/>
              <a:gd name="connsiteY4" fmla="*/ 6858000 h 6858000"/>
              <a:gd name="connsiteX5" fmla="*/ 0 w 8973258"/>
              <a:gd name="connsiteY5" fmla="*/ 0 h 6858000"/>
              <a:gd name="connsiteX0" fmla="*/ 0 w 8824332"/>
              <a:gd name="connsiteY0" fmla="*/ 0 h 6858000"/>
              <a:gd name="connsiteX1" fmla="*/ 5916613 w 8824332"/>
              <a:gd name="connsiteY1" fmla="*/ 0 h 6858000"/>
              <a:gd name="connsiteX2" fmla="*/ 8824332 w 8824332"/>
              <a:gd name="connsiteY2" fmla="*/ 3427141 h 6858000"/>
              <a:gd name="connsiteX3" fmla="*/ 5916613 w 8824332"/>
              <a:gd name="connsiteY3" fmla="*/ 6858000 h 6858000"/>
              <a:gd name="connsiteX4" fmla="*/ 0 w 8824332"/>
              <a:gd name="connsiteY4" fmla="*/ 6858000 h 6858000"/>
              <a:gd name="connsiteX5" fmla="*/ 0 w 8824332"/>
              <a:gd name="connsiteY5" fmla="*/ 0 h 6858000"/>
              <a:gd name="connsiteX0" fmla="*/ 0 w 8824332"/>
              <a:gd name="connsiteY0" fmla="*/ 0 h 6858000"/>
              <a:gd name="connsiteX1" fmla="*/ 5916613 w 8824332"/>
              <a:gd name="connsiteY1" fmla="*/ 0 h 6858000"/>
              <a:gd name="connsiteX2" fmla="*/ 8824332 w 8824332"/>
              <a:gd name="connsiteY2" fmla="*/ 3427141 h 6858000"/>
              <a:gd name="connsiteX3" fmla="*/ 5916613 w 8824332"/>
              <a:gd name="connsiteY3" fmla="*/ 6858000 h 6858000"/>
              <a:gd name="connsiteX4" fmla="*/ 0 w 8824332"/>
              <a:gd name="connsiteY4" fmla="*/ 6858000 h 6858000"/>
              <a:gd name="connsiteX5" fmla="*/ 0 w 8824332"/>
              <a:gd name="connsiteY5" fmla="*/ 0 h 6858000"/>
              <a:gd name="connsiteX0" fmla="*/ 11 w 8824343"/>
              <a:gd name="connsiteY0" fmla="*/ 0 h 6858000"/>
              <a:gd name="connsiteX1" fmla="*/ 5916624 w 8824343"/>
              <a:gd name="connsiteY1" fmla="*/ 0 h 6858000"/>
              <a:gd name="connsiteX2" fmla="*/ 8824343 w 8824343"/>
              <a:gd name="connsiteY2" fmla="*/ 3427141 h 6858000"/>
              <a:gd name="connsiteX3" fmla="*/ 5916624 w 8824343"/>
              <a:gd name="connsiteY3" fmla="*/ 6858000 h 6858000"/>
              <a:gd name="connsiteX4" fmla="*/ 11 w 8824343"/>
              <a:gd name="connsiteY4" fmla="*/ 6858000 h 6858000"/>
              <a:gd name="connsiteX5" fmla="*/ 1406357 w 8824343"/>
              <a:gd name="connsiteY5" fmla="*/ 2185638 h 6858000"/>
              <a:gd name="connsiteX6" fmla="*/ 11 w 8824343"/>
              <a:gd name="connsiteY6" fmla="*/ 0 h 6858000"/>
              <a:gd name="connsiteX0" fmla="*/ 0 w 8824332"/>
              <a:gd name="connsiteY0" fmla="*/ 0 h 6858000"/>
              <a:gd name="connsiteX1" fmla="*/ 5916613 w 8824332"/>
              <a:gd name="connsiteY1" fmla="*/ 0 h 6858000"/>
              <a:gd name="connsiteX2" fmla="*/ 8824332 w 8824332"/>
              <a:gd name="connsiteY2" fmla="*/ 3427141 h 6858000"/>
              <a:gd name="connsiteX3" fmla="*/ 5916613 w 8824332"/>
              <a:gd name="connsiteY3" fmla="*/ 6858000 h 6858000"/>
              <a:gd name="connsiteX4" fmla="*/ 3224987 w 8824332"/>
              <a:gd name="connsiteY4" fmla="*/ 6783658 h 6858000"/>
              <a:gd name="connsiteX5" fmla="*/ 1406346 w 8824332"/>
              <a:gd name="connsiteY5" fmla="*/ 2185638 h 6858000"/>
              <a:gd name="connsiteX6" fmla="*/ 0 w 8824332"/>
              <a:gd name="connsiteY6" fmla="*/ 0 h 6858000"/>
              <a:gd name="connsiteX0" fmla="*/ 0 w 8824332"/>
              <a:gd name="connsiteY0" fmla="*/ 0 h 6872868"/>
              <a:gd name="connsiteX1" fmla="*/ 5916613 w 8824332"/>
              <a:gd name="connsiteY1" fmla="*/ 0 h 6872868"/>
              <a:gd name="connsiteX2" fmla="*/ 8824332 w 8824332"/>
              <a:gd name="connsiteY2" fmla="*/ 3427141 h 6872868"/>
              <a:gd name="connsiteX3" fmla="*/ 5916613 w 8824332"/>
              <a:gd name="connsiteY3" fmla="*/ 6858000 h 6872868"/>
              <a:gd name="connsiteX4" fmla="*/ 2943910 w 8824332"/>
              <a:gd name="connsiteY4" fmla="*/ 6872868 h 6872868"/>
              <a:gd name="connsiteX5" fmla="*/ 1406346 w 8824332"/>
              <a:gd name="connsiteY5" fmla="*/ 2185638 h 6872868"/>
              <a:gd name="connsiteX6" fmla="*/ 0 w 8824332"/>
              <a:gd name="connsiteY6" fmla="*/ 0 h 6872868"/>
              <a:gd name="connsiteX0" fmla="*/ 2121908 w 7417986"/>
              <a:gd name="connsiteY0" fmla="*/ 7435 h 6872868"/>
              <a:gd name="connsiteX1" fmla="*/ 4510267 w 7417986"/>
              <a:gd name="connsiteY1" fmla="*/ 0 h 6872868"/>
              <a:gd name="connsiteX2" fmla="*/ 7417986 w 7417986"/>
              <a:gd name="connsiteY2" fmla="*/ 3427141 h 6872868"/>
              <a:gd name="connsiteX3" fmla="*/ 4510267 w 7417986"/>
              <a:gd name="connsiteY3" fmla="*/ 6858000 h 6872868"/>
              <a:gd name="connsiteX4" fmla="*/ 1537564 w 7417986"/>
              <a:gd name="connsiteY4" fmla="*/ 6872868 h 6872868"/>
              <a:gd name="connsiteX5" fmla="*/ 0 w 7417986"/>
              <a:gd name="connsiteY5" fmla="*/ 2185638 h 6872868"/>
              <a:gd name="connsiteX6" fmla="*/ 2121908 w 7417986"/>
              <a:gd name="connsiteY6" fmla="*/ 7435 h 6872868"/>
              <a:gd name="connsiteX0" fmla="*/ 730766 w 6026844"/>
              <a:gd name="connsiteY0" fmla="*/ 7435 h 6872868"/>
              <a:gd name="connsiteX1" fmla="*/ 3119125 w 6026844"/>
              <a:gd name="connsiteY1" fmla="*/ 0 h 6872868"/>
              <a:gd name="connsiteX2" fmla="*/ 6026844 w 6026844"/>
              <a:gd name="connsiteY2" fmla="*/ 3427141 h 6872868"/>
              <a:gd name="connsiteX3" fmla="*/ 3119125 w 6026844"/>
              <a:gd name="connsiteY3" fmla="*/ 6858000 h 6872868"/>
              <a:gd name="connsiteX4" fmla="*/ 146422 w 6026844"/>
              <a:gd name="connsiteY4" fmla="*/ 6872868 h 6872868"/>
              <a:gd name="connsiteX5" fmla="*/ 730766 w 6026844"/>
              <a:gd name="connsiteY5" fmla="*/ 7435 h 6872868"/>
              <a:gd name="connsiteX0" fmla="*/ 336055 w 6216477"/>
              <a:gd name="connsiteY0" fmla="*/ 7435 h 6872868"/>
              <a:gd name="connsiteX1" fmla="*/ 3308758 w 6216477"/>
              <a:gd name="connsiteY1" fmla="*/ 0 h 6872868"/>
              <a:gd name="connsiteX2" fmla="*/ 6216477 w 6216477"/>
              <a:gd name="connsiteY2" fmla="*/ 3427141 h 6872868"/>
              <a:gd name="connsiteX3" fmla="*/ 3308758 w 6216477"/>
              <a:gd name="connsiteY3" fmla="*/ 6858000 h 6872868"/>
              <a:gd name="connsiteX4" fmla="*/ 336055 w 6216477"/>
              <a:gd name="connsiteY4" fmla="*/ 6872868 h 6872868"/>
              <a:gd name="connsiteX5" fmla="*/ 336055 w 6216477"/>
              <a:gd name="connsiteY5" fmla="*/ 7435 h 6872868"/>
              <a:gd name="connsiteX0" fmla="*/ 175255 w 6055677"/>
              <a:gd name="connsiteY0" fmla="*/ 7435 h 6872868"/>
              <a:gd name="connsiteX1" fmla="*/ 3147958 w 6055677"/>
              <a:gd name="connsiteY1" fmla="*/ 0 h 6872868"/>
              <a:gd name="connsiteX2" fmla="*/ 6055677 w 6055677"/>
              <a:gd name="connsiteY2" fmla="*/ 3427141 h 6872868"/>
              <a:gd name="connsiteX3" fmla="*/ 3147958 w 6055677"/>
              <a:gd name="connsiteY3" fmla="*/ 6858000 h 6872868"/>
              <a:gd name="connsiteX4" fmla="*/ 175255 w 6055677"/>
              <a:gd name="connsiteY4" fmla="*/ 6872868 h 6872868"/>
              <a:gd name="connsiteX5" fmla="*/ 175255 w 6055677"/>
              <a:gd name="connsiteY5" fmla="*/ 7435 h 6872868"/>
              <a:gd name="connsiteX0" fmla="*/ 1596 w 5882018"/>
              <a:gd name="connsiteY0" fmla="*/ 7435 h 6872868"/>
              <a:gd name="connsiteX1" fmla="*/ 2974299 w 5882018"/>
              <a:gd name="connsiteY1" fmla="*/ 0 h 6872868"/>
              <a:gd name="connsiteX2" fmla="*/ 5882018 w 5882018"/>
              <a:gd name="connsiteY2" fmla="*/ 3427141 h 6872868"/>
              <a:gd name="connsiteX3" fmla="*/ 2974299 w 5882018"/>
              <a:gd name="connsiteY3" fmla="*/ 6858000 h 6872868"/>
              <a:gd name="connsiteX4" fmla="*/ 1596 w 5882018"/>
              <a:gd name="connsiteY4" fmla="*/ 6872868 h 6872868"/>
              <a:gd name="connsiteX5" fmla="*/ 1596 w 5882018"/>
              <a:gd name="connsiteY5" fmla="*/ 7435 h 6872868"/>
              <a:gd name="connsiteX0" fmla="*/ 1596 w 5882018"/>
              <a:gd name="connsiteY0" fmla="*/ 0 h 6865433"/>
              <a:gd name="connsiteX1" fmla="*/ 2477458 w 5882018"/>
              <a:gd name="connsiteY1" fmla="*/ 5535 h 6865433"/>
              <a:gd name="connsiteX2" fmla="*/ 5882018 w 5882018"/>
              <a:gd name="connsiteY2" fmla="*/ 3419706 h 6865433"/>
              <a:gd name="connsiteX3" fmla="*/ 2974299 w 5882018"/>
              <a:gd name="connsiteY3" fmla="*/ 6850565 h 6865433"/>
              <a:gd name="connsiteX4" fmla="*/ 1596 w 5882018"/>
              <a:gd name="connsiteY4" fmla="*/ 6865433 h 6865433"/>
              <a:gd name="connsiteX5" fmla="*/ 1596 w 5882018"/>
              <a:gd name="connsiteY5" fmla="*/ 0 h 6865433"/>
              <a:gd name="connsiteX0" fmla="*/ 1596 w 5882018"/>
              <a:gd name="connsiteY0" fmla="*/ 0 h 6865433"/>
              <a:gd name="connsiteX1" fmla="*/ 2477458 w 5882018"/>
              <a:gd name="connsiteY1" fmla="*/ 5535 h 6865433"/>
              <a:gd name="connsiteX2" fmla="*/ 5882018 w 5882018"/>
              <a:gd name="connsiteY2" fmla="*/ 3419706 h 6865433"/>
              <a:gd name="connsiteX3" fmla="*/ 2477458 w 5882018"/>
              <a:gd name="connsiteY3" fmla="*/ 6857051 h 6865433"/>
              <a:gd name="connsiteX4" fmla="*/ 1596 w 5882018"/>
              <a:gd name="connsiteY4" fmla="*/ 6865433 h 6865433"/>
              <a:gd name="connsiteX5" fmla="*/ 1596 w 5882018"/>
              <a:gd name="connsiteY5" fmla="*/ 0 h 6865433"/>
              <a:gd name="connsiteX0" fmla="*/ 1596 w 5882018"/>
              <a:gd name="connsiteY0" fmla="*/ 0 h 6868774"/>
              <a:gd name="connsiteX1" fmla="*/ 2477458 w 5882018"/>
              <a:gd name="connsiteY1" fmla="*/ 5535 h 6868774"/>
              <a:gd name="connsiteX2" fmla="*/ 5882018 w 5882018"/>
              <a:gd name="connsiteY2" fmla="*/ 3419706 h 6868774"/>
              <a:gd name="connsiteX3" fmla="*/ 3631512 w 5882018"/>
              <a:gd name="connsiteY3" fmla="*/ 6868774 h 6868774"/>
              <a:gd name="connsiteX4" fmla="*/ 1596 w 5882018"/>
              <a:gd name="connsiteY4" fmla="*/ 6865433 h 6868774"/>
              <a:gd name="connsiteX5" fmla="*/ 1596 w 5882018"/>
              <a:gd name="connsiteY5" fmla="*/ 0 h 6868774"/>
              <a:gd name="connsiteX0" fmla="*/ 1596 w 5846809"/>
              <a:gd name="connsiteY0" fmla="*/ 0 h 6868774"/>
              <a:gd name="connsiteX1" fmla="*/ 2477458 w 5846809"/>
              <a:gd name="connsiteY1" fmla="*/ 5535 h 6868774"/>
              <a:gd name="connsiteX2" fmla="*/ 5846809 w 5846809"/>
              <a:gd name="connsiteY2" fmla="*/ 3437292 h 6868774"/>
              <a:gd name="connsiteX3" fmla="*/ 3631512 w 5846809"/>
              <a:gd name="connsiteY3" fmla="*/ 6868774 h 6868774"/>
              <a:gd name="connsiteX4" fmla="*/ 1596 w 5846809"/>
              <a:gd name="connsiteY4" fmla="*/ 6865433 h 6868774"/>
              <a:gd name="connsiteX5" fmla="*/ 1596 w 5846809"/>
              <a:gd name="connsiteY5" fmla="*/ 0 h 6868774"/>
              <a:gd name="connsiteX0" fmla="*/ 1596 w 5846809"/>
              <a:gd name="connsiteY0" fmla="*/ 0 h 6868774"/>
              <a:gd name="connsiteX1" fmla="*/ 3635424 w 5846809"/>
              <a:gd name="connsiteY1" fmla="*/ 11397 h 6868774"/>
              <a:gd name="connsiteX2" fmla="*/ 5846809 w 5846809"/>
              <a:gd name="connsiteY2" fmla="*/ 3437292 h 6868774"/>
              <a:gd name="connsiteX3" fmla="*/ 3631512 w 5846809"/>
              <a:gd name="connsiteY3" fmla="*/ 6868774 h 6868774"/>
              <a:gd name="connsiteX4" fmla="*/ 1596 w 5846809"/>
              <a:gd name="connsiteY4" fmla="*/ 6865433 h 6868774"/>
              <a:gd name="connsiteX5" fmla="*/ 1596 w 5846809"/>
              <a:gd name="connsiteY5" fmla="*/ 0 h 686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6809" h="6868774">
                <a:moveTo>
                  <a:pt x="1596" y="0"/>
                </a:moveTo>
                <a:lnTo>
                  <a:pt x="3635424" y="11397"/>
                </a:lnTo>
                <a:lnTo>
                  <a:pt x="5846809" y="3437292"/>
                </a:lnTo>
                <a:lnTo>
                  <a:pt x="3631512" y="6868774"/>
                </a:lnTo>
                <a:lnTo>
                  <a:pt x="1596" y="6865433"/>
                </a:lnTo>
                <a:cubicBezTo>
                  <a:pt x="-4435" y="5716238"/>
                  <a:pt x="9125" y="1182649"/>
                  <a:pt x="1596" y="0"/>
                </a:cubicBezTo>
                <a:close/>
              </a:path>
            </a:pathLst>
          </a:custGeom>
          <a:solidFill>
            <a:srgbClr val="003399"/>
          </a:solidFill>
        </p:spPr>
        <p:txBody>
          <a:bodyPr lIns="576000" rIns="576000" anchor="ctr"/>
          <a:lstStyle>
            <a:lvl1pPr marL="1800" indent="0" algn="l">
              <a:buFont typeface="Arial" panose="020B0604020202020204" pitchFamily="34" charset="0"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Drag </a:t>
            </a:r>
            <a:br>
              <a:rPr lang="en-US"/>
            </a:br>
            <a:r>
              <a:rPr lang="en-US"/>
              <a:t>image 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036183-20A4-3C45-804B-B0B65AEC3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953" y="698326"/>
            <a:ext cx="5329238" cy="136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 looks like</a:t>
            </a:r>
            <a:br>
              <a:rPr lang="en-GB" dirty="0"/>
            </a:br>
            <a:r>
              <a:rPr lang="en-GB" dirty="0"/>
              <a:t>this in size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F4608F-98FD-5240-A865-A1D7BA534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953" y="2071868"/>
            <a:ext cx="5329238" cy="39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20B89A-3261-9C4A-90CB-6D7BB0D075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30" y="6176135"/>
            <a:ext cx="3146400" cy="3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65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7057"/>
            <a:ext cx="12192000" cy="446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5462452"/>
            <a:ext cx="12192000" cy="446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54889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87787" y="3219813"/>
            <a:ext cx="11208664" cy="4061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400" b="1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PROJECT TITLE GOES HERE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87787" y="3635128"/>
            <a:ext cx="11208664" cy="28579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8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PROJECT SUBTITLE GOES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87787" y="2488719"/>
            <a:ext cx="3169812" cy="63075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95545" y="4655539"/>
            <a:ext cx="1120090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95545" y="4908832"/>
            <a:ext cx="1120090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95545" y="5346037"/>
            <a:ext cx="1120090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Email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95545" y="5240020"/>
            <a:ext cx="767665" cy="0"/>
          </a:xfrm>
          <a:prstGeom prst="line">
            <a:avLst/>
          </a:prstGeom>
          <a:ln>
            <a:solidFill>
              <a:srgbClr val="6FBE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495544" y="5593323"/>
            <a:ext cx="1120090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495544" y="5805816"/>
            <a:ext cx="1120090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2993" y="6473189"/>
            <a:ext cx="11267187" cy="21643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5620">
            <a:off x="6133671" y="-6522183"/>
            <a:ext cx="9453527" cy="10064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45" y="789376"/>
            <a:ext cx="1797229" cy="563132"/>
          </a:xfrm>
          <a:prstGeom prst="rect">
            <a:avLst/>
          </a:prstGeom>
        </p:spPr>
      </p:pic>
      <p:sp>
        <p:nvSpPr>
          <p:cNvPr id="22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487787" y="3918515"/>
            <a:ext cx="11208664" cy="28579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GOES HERE</a:t>
            </a:r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spc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8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FE89F40-FFD8-4162-8D44-FEE93D51D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3048" y="2411640"/>
            <a:ext cx="6610527" cy="22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wipe dir="r"/>
      </p:transition>
    </mc:Choice>
    <mc:Fallback xmlns="">
      <p:transition spd="slow" advTm="2000">
        <p:wipe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6CFFA36-E31B-0645-B16E-7B6CE9917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69"/>
          <a:stretch/>
        </p:blipFill>
        <p:spPr>
          <a:xfrm>
            <a:off x="0" y="1"/>
            <a:ext cx="12752173" cy="6857999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79584" y="4719039"/>
            <a:ext cx="1124894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79584" y="5178459"/>
            <a:ext cx="1124894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79584" y="5615664"/>
            <a:ext cx="1124894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Email</a:t>
            </a:r>
            <a:endParaRPr lang="en-US" dirty="0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479583" y="5862950"/>
            <a:ext cx="1124894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479583" y="6075443"/>
            <a:ext cx="1124894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2993" y="6473189"/>
            <a:ext cx="11267187" cy="21643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spc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487787" y="3219813"/>
            <a:ext cx="11208664" cy="4061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400" b="1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PROJECT TITLE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487787" y="3635128"/>
            <a:ext cx="11208664" cy="28579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8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PROJECT SUBTITLE GOES HERE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487787" y="2488719"/>
            <a:ext cx="3169812" cy="63075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87787" y="3918515"/>
            <a:ext cx="11208664" cy="28579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GOES HERE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076429-45C3-4145-B77A-00BBC1DA68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383" y="641987"/>
            <a:ext cx="2466664" cy="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2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87787" y="3219813"/>
            <a:ext cx="11208664" cy="4061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400" b="1" i="0" kern="0" cap="none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PROJECT TITLE GOES HERE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87787" y="3635128"/>
            <a:ext cx="11208664" cy="28579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800" b="0" i="0" kern="0" cap="none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PROJECT SUBTITLE GOES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87787" y="2488719"/>
            <a:ext cx="3169812" cy="63075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95545" y="4655539"/>
            <a:ext cx="1120090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95545" y="4908832"/>
            <a:ext cx="1120090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95545" y="5346037"/>
            <a:ext cx="1120090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Email</a:t>
            </a:r>
            <a:endParaRPr lang="en-US" dirty="0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495544" y="5593323"/>
            <a:ext cx="1120090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495544" y="5805816"/>
            <a:ext cx="1120090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2993" y="6473189"/>
            <a:ext cx="11267187" cy="21643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487787" y="3918515"/>
            <a:ext cx="11208664" cy="28579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GOES HERE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296D8569-24AB-406B-823E-0A42E100856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91689A4-4FF6-43DF-8B33-772D2145E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993" y="641987"/>
            <a:ext cx="2353614" cy="8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58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69"/>
          <a:stretch/>
        </p:blipFill>
        <p:spPr>
          <a:xfrm>
            <a:off x="0" y="1"/>
            <a:ext cx="12752173" cy="6857999"/>
          </a:xfrm>
          <a:prstGeom prst="rect">
            <a:avLst/>
          </a:prstGeom>
        </p:spPr>
      </p:pic>
      <p:sp>
        <p:nvSpPr>
          <p:cNvPr id="7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3"/>
            <a:ext cx="8504027" cy="62766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997" y="1304146"/>
            <a:ext cx="8214839" cy="4690255"/>
          </a:xfrm>
        </p:spPr>
        <p:txBody>
          <a:bodyPr/>
          <a:lstStyle>
            <a:lvl1pPr marL="236538" indent="-236538">
              <a:buFont typeface="Arial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5BEA5-BA2B-EC4F-8BB1-2BE9F787FF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1468"/>
          <a:stretch/>
        </p:blipFill>
        <p:spPr>
          <a:xfrm>
            <a:off x="11377109" y="135089"/>
            <a:ext cx="703795" cy="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28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OC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3"/>
            <a:ext cx="8504027" cy="62766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0B5258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997" y="1304146"/>
            <a:ext cx="8214839" cy="4690255"/>
          </a:xfrm>
        </p:spPr>
        <p:txBody>
          <a:bodyPr/>
          <a:lstStyle>
            <a:lvl1pPr marL="236538" indent="-236538">
              <a:buFont typeface="Arial" charset="0"/>
              <a:buChar char="•"/>
              <a:defRPr>
                <a:solidFill>
                  <a:srgbClr val="0B5258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D4B5F3-8596-C349-AD72-D12A4C3293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1468"/>
          <a:stretch/>
        </p:blipFill>
        <p:spPr>
          <a:xfrm>
            <a:off x="11377109" y="135089"/>
            <a:ext cx="703795" cy="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97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Numbers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7657" y="1310507"/>
            <a:ext cx="574176" cy="576072"/>
          </a:xfrm>
          <a:prstGeom prst="ellipse">
            <a:avLst/>
          </a:prstGeom>
          <a:solidFill>
            <a:srgbClr val="70BF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3"/>
            <a:ext cx="10780324" cy="62766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540274" y="1310506"/>
            <a:ext cx="9703044" cy="42173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540277" y="2323681"/>
            <a:ext cx="9703044" cy="44043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540275" y="3336854"/>
            <a:ext cx="9703044" cy="427390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540274" y="4350027"/>
            <a:ext cx="9703044" cy="422280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37075" y="2331619"/>
            <a:ext cx="574176" cy="576072"/>
          </a:xfrm>
          <a:prstGeom prst="ellipse">
            <a:avLst/>
          </a:prstGeom>
          <a:solidFill>
            <a:srgbClr val="00A2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547657" y="3336854"/>
            <a:ext cx="574176" cy="576072"/>
          </a:xfrm>
          <a:prstGeom prst="ellipse">
            <a:avLst/>
          </a:prstGeom>
          <a:solidFill>
            <a:srgbClr val="0EA7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547657" y="4350027"/>
            <a:ext cx="574176" cy="576072"/>
          </a:xfrm>
          <a:prstGeom prst="ellipse">
            <a:avLst/>
          </a:prstGeom>
          <a:solidFill>
            <a:srgbClr val="0581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26" name="Slide Number Placeholder 4"/>
          <p:cNvSpPr txBox="1">
            <a:spLocks/>
          </p:cNvSpPr>
          <p:nvPr/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defTabSz="309563">
              <a:defRPr sz="1000" spc="9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  <a:sym typeface="FuturaStd-Book"/>
              </a:defRPr>
            </a:lvl1pPr>
            <a:lvl2pPr indent="85725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2pPr>
            <a:lvl3pPr indent="171450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3pPr>
            <a:lvl4pPr indent="257175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4pPr>
            <a:lvl5pPr indent="342900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5pPr>
            <a:lvl6pPr indent="428625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6pPr>
            <a:lvl7pPr indent="514350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7pPr>
            <a:lvl8pPr indent="600075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8pPr>
            <a:lvl9pPr indent="685800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9pPr>
          </a:lstStyle>
          <a:p>
            <a:fld id="{8B466926-FFCF-D849-BE20-83CC7D4E4416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540274" y="5311003"/>
            <a:ext cx="9703044" cy="422280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47657" y="5311003"/>
            <a:ext cx="574176" cy="576072"/>
          </a:xfrm>
          <a:prstGeom prst="ellipse">
            <a:avLst/>
          </a:prstGeom>
          <a:solidFill>
            <a:srgbClr val="0C69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29" name="Picture 1">
            <a:extLst>
              <a:ext uri="{FF2B5EF4-FFF2-40B4-BE49-F238E27FC236}">
                <a16:creationId xmlns:a16="http://schemas.microsoft.com/office/drawing/2014/main" id="{D99C038B-1214-4A41-95F9-90066846912B}"/>
              </a:ext>
            </a:extLst>
          </p:cNvPr>
          <p:cNvPicPr/>
          <p:nvPr userDrawn="1"/>
        </p:nvPicPr>
        <p:blipFill rotWithShape="1">
          <a:blip r:embed="rId3"/>
          <a:srcRect l="51202" t="41706" r="3429" b="32576"/>
          <a:stretch/>
        </p:blipFill>
        <p:spPr bwMode="auto">
          <a:xfrm>
            <a:off x="393699" y="6316519"/>
            <a:ext cx="1292225" cy="380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64092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Dark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69"/>
          <a:stretch/>
        </p:blipFill>
        <p:spPr>
          <a:xfrm>
            <a:off x="13163" y="0"/>
            <a:ext cx="12318880" cy="8903071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3504" y="2883244"/>
            <a:ext cx="8357459" cy="469768"/>
          </a:xfrm>
          <a:prstGeom prst="rect">
            <a:avLst/>
          </a:prstGeom>
          <a:effectLst/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73504" y="3364278"/>
            <a:ext cx="8357459" cy="433365"/>
          </a:xfrm>
          <a:prstGeom prst="rect">
            <a:avLst/>
          </a:prstGeom>
          <a:effectLst/>
        </p:spPr>
        <p:txBody>
          <a:bodyPr vert="horz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chemeClr val="bg1"/>
                </a:solidFill>
                <a:effectLst/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0811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Whit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3504" y="2883244"/>
            <a:ext cx="8357459" cy="469768"/>
          </a:xfrm>
          <a:prstGeom prst="rect">
            <a:avLst/>
          </a:prstGeom>
          <a:effectLst/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rgbClr val="70BF4A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73504" y="3364278"/>
            <a:ext cx="8357459" cy="433365"/>
          </a:xfrm>
          <a:prstGeom prst="rect">
            <a:avLst/>
          </a:prstGeom>
          <a:effectLst/>
        </p:spPr>
        <p:txBody>
          <a:bodyPr vert="horz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rgbClr val="0B5258"/>
                </a:solidFill>
                <a:effectLst/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5FC10-D910-554D-BB3D-09AA6FBE4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1468"/>
          <a:stretch/>
        </p:blipFill>
        <p:spPr>
          <a:xfrm>
            <a:off x="11377109" y="159803"/>
            <a:ext cx="703795" cy="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98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hoto A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46617" y="2875006"/>
            <a:ext cx="8126084" cy="477795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bg1"/>
                </a:solidFill>
                <a:effectLst>
                  <a:outerShdw blurRad="266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646617" y="3364067"/>
            <a:ext cx="8126084" cy="483003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0966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hoto B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46617" y="2875006"/>
            <a:ext cx="8126084" cy="477795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646617" y="3364067"/>
            <a:ext cx="8126084" cy="483003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D76094-4118-2142-8F3D-D1507DDE7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1468"/>
          <a:stretch/>
        </p:blipFill>
        <p:spPr>
          <a:xfrm>
            <a:off x="11377109" y="135089"/>
            <a:ext cx="703795" cy="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54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8707" cy="6857999"/>
          </a:xfrm>
          <a:prstGeom prst="rect">
            <a:avLst/>
          </a:prstGeom>
        </p:spPr>
      </p:pic>
      <p:sp>
        <p:nvSpPr>
          <p:cNvPr id="7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3"/>
            <a:ext cx="8504027" cy="62766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997" y="1304146"/>
            <a:ext cx="8214839" cy="4690255"/>
          </a:xfrm>
        </p:spPr>
        <p:txBody>
          <a:bodyPr/>
          <a:lstStyle>
            <a:lvl1pPr marL="236538" indent="-236538">
              <a:buFont typeface="Arial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45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304144"/>
            <a:ext cx="11267187" cy="4690256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3" y="721845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E4B6CDC-6861-483A-B17A-842BD36FB7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364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A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354413"/>
            <a:ext cx="11267187" cy="4639987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48447" y="826265"/>
            <a:ext cx="11267187" cy="30570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91440" rIns="91440" bIns="9144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cap="none" spc="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/>
              <a:t>Question Goes Here</a:t>
            </a: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05F654E-2F27-4285-80F5-869038A83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119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 Progress 1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2173460" y="246447"/>
            <a:ext cx="320040" cy="319566"/>
          </a:xfrm>
          <a:prstGeom prst="ellipse">
            <a:avLst/>
          </a:prstGeom>
          <a:solidFill>
            <a:srgbClr val="058167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212194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1620479" y="246447"/>
            <a:ext cx="320040" cy="319566"/>
          </a:xfrm>
          <a:prstGeom prst="ellipse">
            <a:avLst/>
          </a:prstGeom>
          <a:solidFill>
            <a:srgbClr val="0EA7E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568964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1067495" y="246447"/>
            <a:ext cx="320040" cy="319566"/>
          </a:xfrm>
          <a:prstGeom prst="ellipse">
            <a:avLst/>
          </a:prstGeom>
          <a:solidFill>
            <a:srgbClr val="00A28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15980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514509" y="246447"/>
            <a:ext cx="320040" cy="319566"/>
          </a:xfrm>
          <a:prstGeom prst="ellipse">
            <a:avLst/>
          </a:prstGeom>
          <a:solidFill>
            <a:srgbClr val="70BF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921078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940059"/>
            <a:ext cx="11267187" cy="4054341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3" y="1291471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99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2720878" y="259325"/>
            <a:ext cx="320040" cy="319567"/>
          </a:xfrm>
          <a:prstGeom prst="ellipse">
            <a:avLst/>
          </a:prstGeom>
          <a:solidFill>
            <a:srgbClr val="0C69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669360" y="25031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018FBFE1-0C3F-41A5-988A-D5CDC1682E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110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 Progress 2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921078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940059"/>
            <a:ext cx="11267187" cy="4054341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3" y="1291471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2173460" y="246447"/>
            <a:ext cx="320040" cy="319566"/>
          </a:xfrm>
          <a:prstGeom prst="ellipse">
            <a:avLst/>
          </a:prstGeom>
          <a:solidFill>
            <a:srgbClr val="058167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212194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1620479" y="246447"/>
            <a:ext cx="320040" cy="319566"/>
          </a:xfrm>
          <a:prstGeom prst="ellipse">
            <a:avLst/>
          </a:prstGeom>
          <a:solidFill>
            <a:srgbClr val="0EA7E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568964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1067495" y="246447"/>
            <a:ext cx="320040" cy="319566"/>
          </a:xfrm>
          <a:prstGeom prst="ellipse">
            <a:avLst/>
          </a:prstGeom>
          <a:solidFill>
            <a:srgbClr val="00A2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15981" y="246446"/>
            <a:ext cx="426087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514509" y="246447"/>
            <a:ext cx="320040" cy="319566"/>
          </a:xfrm>
          <a:prstGeom prst="ellipse">
            <a:avLst/>
          </a:prstGeom>
          <a:solidFill>
            <a:srgbClr val="70BF4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99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2720878" y="259325"/>
            <a:ext cx="320040" cy="319567"/>
          </a:xfrm>
          <a:prstGeom prst="ellipse">
            <a:avLst/>
          </a:prstGeom>
          <a:solidFill>
            <a:srgbClr val="0C69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669360" y="25031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C6420C90-D9E5-4C6B-8997-9229DA927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775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 Progress 3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921078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940059"/>
            <a:ext cx="11267187" cy="4054341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3" y="1291471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2173460" y="246447"/>
            <a:ext cx="320040" cy="319566"/>
          </a:xfrm>
          <a:prstGeom prst="ellipse">
            <a:avLst/>
          </a:prstGeom>
          <a:solidFill>
            <a:srgbClr val="058167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212194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1620479" y="246447"/>
            <a:ext cx="320040" cy="319566"/>
          </a:xfrm>
          <a:prstGeom prst="ellipse">
            <a:avLst/>
          </a:prstGeom>
          <a:solidFill>
            <a:srgbClr val="0EA7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568964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1067495" y="246447"/>
            <a:ext cx="320040" cy="319566"/>
          </a:xfrm>
          <a:prstGeom prst="ellipse">
            <a:avLst/>
          </a:prstGeom>
          <a:solidFill>
            <a:srgbClr val="00A28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15980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514509" y="246447"/>
            <a:ext cx="320040" cy="319566"/>
          </a:xfrm>
          <a:prstGeom prst="ellipse">
            <a:avLst/>
          </a:prstGeom>
          <a:solidFill>
            <a:srgbClr val="70BF4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993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2720878" y="259325"/>
            <a:ext cx="320040" cy="319567"/>
          </a:xfrm>
          <a:prstGeom prst="ellipse">
            <a:avLst/>
          </a:prstGeom>
          <a:solidFill>
            <a:srgbClr val="0C69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669360" y="25031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515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 Progress 4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921078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940059"/>
            <a:ext cx="11267187" cy="4054341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3" y="1291471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2173460" y="246447"/>
            <a:ext cx="320040" cy="319566"/>
          </a:xfrm>
          <a:prstGeom prst="ellipse">
            <a:avLst/>
          </a:prstGeom>
          <a:solidFill>
            <a:srgbClr val="0581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212194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1620479" y="246447"/>
            <a:ext cx="320040" cy="319566"/>
          </a:xfrm>
          <a:prstGeom prst="ellipse">
            <a:avLst/>
          </a:prstGeom>
          <a:solidFill>
            <a:srgbClr val="0EA7E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568964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1067495" y="246447"/>
            <a:ext cx="320040" cy="319566"/>
          </a:xfrm>
          <a:prstGeom prst="ellipse">
            <a:avLst/>
          </a:prstGeom>
          <a:solidFill>
            <a:srgbClr val="00A28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15980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514509" y="246447"/>
            <a:ext cx="320040" cy="319566"/>
          </a:xfrm>
          <a:prstGeom prst="ellipse">
            <a:avLst/>
          </a:prstGeom>
          <a:solidFill>
            <a:srgbClr val="70BF4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5703" y="24607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2720878" y="259325"/>
            <a:ext cx="320040" cy="319567"/>
          </a:xfrm>
          <a:prstGeom prst="ellipse">
            <a:avLst/>
          </a:prstGeom>
          <a:solidFill>
            <a:srgbClr val="0C698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669360" y="25031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6C6CF73B-3815-4A3E-8D87-67FD052D00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783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A Progress 4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921078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940059"/>
            <a:ext cx="11267187" cy="4054341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3" y="1291471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2173460" y="246447"/>
            <a:ext cx="320040" cy="319566"/>
          </a:xfrm>
          <a:prstGeom prst="ellipse">
            <a:avLst/>
          </a:prstGeom>
          <a:solidFill>
            <a:srgbClr val="058167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2121945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1620479" y="246447"/>
            <a:ext cx="320040" cy="319566"/>
          </a:xfrm>
          <a:prstGeom prst="ellipse">
            <a:avLst/>
          </a:prstGeom>
          <a:solidFill>
            <a:srgbClr val="0EA7E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568964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1067495" y="246447"/>
            <a:ext cx="320040" cy="319566"/>
          </a:xfrm>
          <a:prstGeom prst="ellipse">
            <a:avLst/>
          </a:prstGeom>
          <a:solidFill>
            <a:srgbClr val="00A28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15980" y="246446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514509" y="246447"/>
            <a:ext cx="320040" cy="319566"/>
          </a:xfrm>
          <a:prstGeom prst="ellipse">
            <a:avLst/>
          </a:prstGeom>
          <a:solidFill>
            <a:srgbClr val="70BF4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5703" y="24607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26" name="Oval 25"/>
          <p:cNvSpPr/>
          <p:nvPr userDrawn="1"/>
        </p:nvSpPr>
        <p:spPr>
          <a:xfrm flipH="1">
            <a:off x="2720878" y="259325"/>
            <a:ext cx="320040" cy="319567"/>
          </a:xfrm>
          <a:prstGeom prst="ellipse">
            <a:avLst/>
          </a:prstGeom>
          <a:solidFill>
            <a:srgbClr val="0C69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669360" y="250312"/>
            <a:ext cx="426088" cy="319566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29D91B3E-7049-43F6-92C3-25E7895FD3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854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 w/o subtitl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11267187" cy="62766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3" y="1304144"/>
            <a:ext cx="11267187" cy="4690257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6EBD857-98D9-40AC-80DF-F9843F1976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038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 Righ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6" y="355658"/>
            <a:ext cx="8879481" cy="3548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336553"/>
            <a:ext cx="11267187" cy="4657848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5" y="726051"/>
            <a:ext cx="8867904" cy="27439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BE6753B-5A1C-4124-BEE3-66336C9A9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051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 Lef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2036189" y="351452"/>
            <a:ext cx="9693993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036188" y="1347633"/>
            <a:ext cx="9693992" cy="4646768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036188" y="721845"/>
            <a:ext cx="9693993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E0AF7F-042E-9E46-B8D1-ED3337A6E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1851"/>
          <a:stretch/>
        </p:blipFill>
        <p:spPr>
          <a:xfrm>
            <a:off x="227041" y="62450"/>
            <a:ext cx="1347759" cy="16383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ED74395-F45F-4817-9B7C-309DECC25C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4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OC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7" y="0"/>
            <a:ext cx="12192000" cy="6857999"/>
          </a:xfrm>
          <a:prstGeom prst="rect">
            <a:avLst/>
          </a:prstGeom>
        </p:spPr>
      </p:pic>
      <p:sp>
        <p:nvSpPr>
          <p:cNvPr id="7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3"/>
            <a:ext cx="8504027" cy="62766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0B5258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997" y="1304146"/>
            <a:ext cx="8214839" cy="4690255"/>
          </a:xfrm>
        </p:spPr>
        <p:txBody>
          <a:bodyPr/>
          <a:lstStyle>
            <a:lvl1pPr marL="236538" indent="-236538">
              <a:buFont typeface="Arial" charset="0"/>
              <a:buChar char="•"/>
              <a:defRPr>
                <a:solidFill>
                  <a:srgbClr val="0B5258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88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232969" y="1304145"/>
            <a:ext cx="5497212" cy="4690256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42652"/>
            <a:ext cx="11267187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2994" y="713045"/>
            <a:ext cx="11267185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3" y="1334972"/>
            <a:ext cx="5552016" cy="4689475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ADDA818-0085-434E-8F6E-5F0AAB588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529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 w/o Subtitl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232969" y="1304145"/>
            <a:ext cx="5497212" cy="47027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9185"/>
            <a:ext cx="11267187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10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3" y="1334972"/>
            <a:ext cx="5552016" cy="4689475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 baseline="0"/>
            </a:lvl1pPr>
          </a:lstStyle>
          <a:p>
            <a:pPr lvl="0"/>
            <a:r>
              <a:rPr lang="en-US" dirty="0"/>
              <a:t>Click Icons to add media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B195837-75C4-4D4B-B157-C3D3765603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417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 Right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280145" y="1338938"/>
            <a:ext cx="4191233" cy="4667907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9008384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2994" y="721845"/>
            <a:ext cx="9008383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3" y="1336553"/>
            <a:ext cx="4606312" cy="4687894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1456C2B-58FD-418B-A7C9-26A3F4486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737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C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62994" y="1304144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342859" y="1314815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317810" y="1304144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9326666" y="1304144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25271" y="3165308"/>
            <a:ext cx="2372748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315318" y="3154640"/>
            <a:ext cx="2387156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9326666" y="3154640"/>
            <a:ext cx="2387157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462409" y="3165308"/>
            <a:ext cx="2372748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0385"/>
            <a:ext cx="11267187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5" y="720778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A"/>
              </a:buClr>
              <a:buSzTx/>
              <a:buFont typeface="Arial" charset="0"/>
              <a:buNone/>
              <a:tabLst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431582" y="4061444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3311447" y="4072115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286398" y="4061444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9295254" y="4061444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6B987234-D712-454A-A90B-688CD49971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1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C w/o Subtitl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65529" y="1297283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345394" y="1307954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320345" y="1297283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9329201" y="1297283"/>
            <a:ext cx="2386572" cy="1768000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27806" y="3158448"/>
            <a:ext cx="2372748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317853" y="3147779"/>
            <a:ext cx="2387156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9329200" y="3147779"/>
            <a:ext cx="2387157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464943" y="3158448"/>
            <a:ext cx="2372748" cy="711485"/>
          </a:xfrm>
          <a:prstGeom prst="rect">
            <a:avLst/>
          </a:prstGeom>
        </p:spPr>
        <p:txBody>
          <a:bodyPr vert="horz" lIns="34290" tIns="17145" rIns="34290" bIns="17145" numCol="1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>
                <a:sym typeface="Georgia" charset="0"/>
              </a:rPr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3"/>
            <a:ext cx="11267187" cy="62766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9511BA8-3096-4FD5-A291-FE08E50651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56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2995" y="5656371"/>
            <a:ext cx="11267187" cy="3380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3" y="351452"/>
            <a:ext cx="11252640" cy="5085152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4C1CAC2-6218-4D3E-AE97-8360ADE16B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216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62993" y="1334972"/>
            <a:ext cx="11267187" cy="4689475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 baseline="0"/>
            </a:lvl1pPr>
          </a:lstStyle>
          <a:p>
            <a:pPr lvl="0"/>
            <a:r>
              <a:rPr lang="en-US" dirty="0"/>
              <a:t>Click Icons to </a:t>
            </a:r>
            <a:r>
              <a:rPr lang="en-US"/>
              <a:t>add media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48447" y="826265"/>
            <a:ext cx="11267187" cy="30570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91440" rIns="91440" bIns="9144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cap="none" spc="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/>
              <a:t>Question Goes Here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31374A97-A635-41A1-8A18-15A3008578F4}"/>
              </a:ext>
            </a:extLst>
          </p:cNvPr>
          <p:cNvPicPr/>
          <p:nvPr userDrawn="1"/>
        </p:nvPicPr>
        <p:blipFill rotWithShape="1">
          <a:blip r:embed="rId4"/>
          <a:srcRect l="51202" t="41706" r="3429" b="32576"/>
          <a:stretch/>
        </p:blipFill>
        <p:spPr bwMode="auto">
          <a:xfrm>
            <a:off x="368574" y="6248400"/>
            <a:ext cx="1517375" cy="466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50905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hodology Template Icons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027138" y="1320219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88517" y="357610"/>
            <a:ext cx="9008384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Methodology Template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8518" y="728003"/>
            <a:ext cx="9008383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Commentary on goal and protocols.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027138" y="2600706"/>
            <a:ext cx="9703044" cy="822800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Second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0" y="5161685"/>
            <a:ext cx="822798" cy="822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0" y="2600708"/>
            <a:ext cx="822798" cy="822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0" y="3881197"/>
            <a:ext cx="822798" cy="822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24" y="1320219"/>
            <a:ext cx="822798" cy="822798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027137" y="3881196"/>
            <a:ext cx="9703044" cy="822799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Third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052662" y="5161684"/>
            <a:ext cx="9703044" cy="822799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Fourth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52B54911-96F7-4500-B8B5-31E3A54E858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007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hodology Solutions Icons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9" y="1104483"/>
            <a:ext cx="1363576" cy="1369053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1" y="2335567"/>
            <a:ext cx="1422615" cy="1428329"/>
          </a:xfrm>
          <a:prstGeom prst="rect">
            <a:avLst/>
          </a:prstGeom>
          <a:noFill/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6" y="3571585"/>
            <a:ext cx="1414229" cy="1419909"/>
          </a:xfrm>
          <a:prstGeom prst="rect">
            <a:avLst/>
          </a:prstGeom>
          <a:noFill/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3" y="4875837"/>
            <a:ext cx="1407060" cy="1412711"/>
          </a:xfrm>
          <a:prstGeom prst="rect">
            <a:avLst/>
          </a:prstGeom>
          <a:noFill/>
        </p:spPr>
      </p:pic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6391"/>
            <a:ext cx="9008384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Methodology Template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2994" y="726784"/>
            <a:ext cx="9008383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Showing Harris tools used.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027138" y="1302827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PowerSuite</a:t>
            </a:r>
            <a:endParaRPr lang="en-US" dirty="0"/>
          </a:p>
          <a:p>
            <a:pPr lvl="0"/>
            <a:r>
              <a:rPr lang="en-US" dirty="0"/>
              <a:t>We conducted research using our proprietary tool, </a:t>
            </a:r>
            <a:r>
              <a:rPr lang="en-US" dirty="0" err="1"/>
              <a:t>PowerSuite</a:t>
            </a:r>
            <a:r>
              <a:rPr lang="en-US" dirty="0"/>
              <a:t> to provide XYZ results...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027138" y="2556209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Employee research</a:t>
            </a:r>
          </a:p>
          <a:p>
            <a:pPr lvl="0"/>
            <a:r>
              <a:rPr lang="en-US" dirty="0"/>
              <a:t>We conducted employee research…</a:t>
            </a:r>
          </a:p>
          <a:p>
            <a:pPr lvl="0"/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2027137" y="3772299"/>
            <a:ext cx="9703044" cy="822798"/>
          </a:xfrm>
        </p:spPr>
        <p:txBody>
          <a:bodyPr anchor="t" anchorCtr="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Stakeholder Relationships</a:t>
            </a:r>
          </a:p>
          <a:p>
            <a:pPr lvl="0"/>
            <a:r>
              <a:rPr lang="en-US" dirty="0"/>
              <a:t>We conducted stakeholder relationship analytics…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012590" y="5034565"/>
            <a:ext cx="9703044" cy="822798"/>
          </a:xfrm>
        </p:spPr>
        <p:txBody>
          <a:bodyPr anchor="t" anchorCtr="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Branding &amp; Communications</a:t>
            </a:r>
          </a:p>
          <a:p>
            <a:pPr lvl="0"/>
            <a:r>
              <a:rPr lang="en-US" dirty="0"/>
              <a:t>We determined branding &amp; communications strategies…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EE34E0B-8DE3-4219-A253-52B8EE7475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412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Learnings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554830" y="5119710"/>
            <a:ext cx="822960" cy="822798"/>
          </a:xfrm>
          <a:prstGeom prst="ellipse">
            <a:avLst/>
          </a:prstGeom>
          <a:solidFill>
            <a:srgbClr val="0581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426041" y="5119709"/>
            <a:ext cx="1097064" cy="822798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554829" y="3849474"/>
            <a:ext cx="822960" cy="822798"/>
          </a:xfrm>
          <a:prstGeom prst="ellipse">
            <a:avLst/>
          </a:prstGeom>
          <a:solidFill>
            <a:srgbClr val="0EA7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426040" y="3849473"/>
            <a:ext cx="1097064" cy="822798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54830" y="2594189"/>
            <a:ext cx="822960" cy="822798"/>
          </a:xfrm>
          <a:prstGeom prst="ellipse">
            <a:avLst/>
          </a:prstGeom>
          <a:solidFill>
            <a:srgbClr val="00A2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426041" y="2594188"/>
            <a:ext cx="1097064" cy="822798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Oval 1"/>
          <p:cNvSpPr/>
          <p:nvPr/>
        </p:nvSpPr>
        <p:spPr>
          <a:xfrm>
            <a:off x="554829" y="1304145"/>
            <a:ext cx="822960" cy="822798"/>
          </a:xfrm>
          <a:prstGeom prst="ellipse">
            <a:avLst/>
          </a:prstGeom>
          <a:solidFill>
            <a:srgbClr val="70BF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9008384" cy="62766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Key </a:t>
            </a:r>
            <a:r>
              <a:rPr lang="en-US" dirty="0" err="1"/>
              <a:t>Learnings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027138" y="1323953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027137" y="2589205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Second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027135" y="3854457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Second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027135" y="5119710"/>
            <a:ext cx="9703044" cy="82279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Second point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426040" y="1304144"/>
            <a:ext cx="1097064" cy="822798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i="0" cap="none" spc="5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37D6FDFF-32AB-4987-BE68-8AE1337FC3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9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Numbers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7657" y="1310507"/>
            <a:ext cx="574176" cy="576072"/>
          </a:xfrm>
          <a:prstGeom prst="ellipse">
            <a:avLst/>
          </a:prstGeom>
          <a:solidFill>
            <a:srgbClr val="70BF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3"/>
            <a:ext cx="10780324" cy="62766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540274" y="1310506"/>
            <a:ext cx="9703044" cy="42173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540277" y="2323681"/>
            <a:ext cx="9703044" cy="440438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540275" y="3336854"/>
            <a:ext cx="9703044" cy="427390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540274" y="4350027"/>
            <a:ext cx="9703044" cy="422280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37075" y="2331619"/>
            <a:ext cx="574176" cy="576072"/>
          </a:xfrm>
          <a:prstGeom prst="ellipse">
            <a:avLst/>
          </a:prstGeom>
          <a:solidFill>
            <a:srgbClr val="00A2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547657" y="3336854"/>
            <a:ext cx="574176" cy="576072"/>
          </a:xfrm>
          <a:prstGeom prst="ellipse">
            <a:avLst/>
          </a:prstGeom>
          <a:solidFill>
            <a:srgbClr val="0EA7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547657" y="4350027"/>
            <a:ext cx="574176" cy="576072"/>
          </a:xfrm>
          <a:prstGeom prst="ellipse">
            <a:avLst/>
          </a:prstGeom>
          <a:solidFill>
            <a:srgbClr val="0581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6" name="Slide Number Placeholder 4"/>
          <p:cNvSpPr txBox="1">
            <a:spLocks/>
          </p:cNvSpPr>
          <p:nvPr/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defTabSz="309563">
              <a:defRPr sz="1000" spc="9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  <a:sym typeface="FuturaStd-Book"/>
              </a:defRPr>
            </a:lvl1pPr>
            <a:lvl2pPr indent="85725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2pPr>
            <a:lvl3pPr indent="171450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3pPr>
            <a:lvl4pPr indent="257175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4pPr>
            <a:lvl5pPr indent="342900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5pPr>
            <a:lvl6pPr indent="428625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6pPr>
            <a:lvl7pPr indent="514350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7pPr>
            <a:lvl8pPr indent="600075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8pPr>
            <a:lvl9pPr indent="685800" defTabSz="309563">
              <a:defRPr sz="1100" spc="90">
                <a:solidFill>
                  <a:srgbClr val="9C9E9E"/>
                </a:solidFill>
                <a:latin typeface="FuturaStd-Book"/>
                <a:ea typeface="FuturaStd-Book"/>
                <a:cs typeface="FuturaStd-Book"/>
                <a:sym typeface="FuturaStd-Book"/>
              </a:defRPr>
            </a:lvl9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540274" y="5311003"/>
            <a:ext cx="9703044" cy="422280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47657" y="5311003"/>
            <a:ext cx="574176" cy="576072"/>
          </a:xfrm>
          <a:prstGeom prst="ellipse">
            <a:avLst/>
          </a:prstGeom>
          <a:solidFill>
            <a:srgbClr val="0C69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5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6336885"/>
            <a:ext cx="1414278" cy="405021"/>
          </a:xfrm>
          <a:prstGeom prst="rect">
            <a:avLst/>
          </a:prstGeom>
        </p:spPr>
      </p:pic>
      <p:sp>
        <p:nvSpPr>
          <p:cNvPr id="2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907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25"/>
          <a:stretch/>
        </p:blipFill>
        <p:spPr>
          <a:xfrm>
            <a:off x="0" y="-1653336"/>
            <a:ext cx="12222286" cy="8943135"/>
          </a:xfrm>
          <a:prstGeom prst="rect">
            <a:avLst/>
          </a:prstGeom>
        </p:spPr>
      </p:pic>
      <p:sp>
        <p:nvSpPr>
          <p:cNvPr id="7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3457"/>
            <a:ext cx="8504027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chemeClr val="bg1"/>
                </a:solidFill>
                <a:effectLst/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Summary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6" y="1304145"/>
            <a:ext cx="8386037" cy="4690256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4" y="723850"/>
            <a:ext cx="8514981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chemeClr val="bg1"/>
                </a:solidFill>
                <a:effectLst/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Summary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E7AEB6-B7C0-424A-BA8D-75EAE83EE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2584"/>
          <a:stretch/>
        </p:blipFill>
        <p:spPr>
          <a:xfrm>
            <a:off x="511294" y="6347512"/>
            <a:ext cx="1255912" cy="3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55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hoto C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46617" y="2875006"/>
            <a:ext cx="8126084" cy="477795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34290" tIns="17145" rIns="34290" bIns="17145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646617" y="3364067"/>
            <a:ext cx="8126084" cy="483003"/>
          </a:xfrm>
          <a:prstGeom prst="rect">
            <a:avLst/>
          </a:prstGeom>
          <a:effectLst>
            <a:outerShdw blurRad="177800" dist="38100" dir="2700000" sx="112000" sy="112000" algn="tl" rotWithShape="0">
              <a:prstClr val="black">
                <a:alpha val="33000"/>
              </a:prstClr>
            </a:outerShdw>
          </a:effectLst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866027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87787" y="3319396"/>
            <a:ext cx="3162053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7054986" y="3319396"/>
            <a:ext cx="4641465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87787" y="3655849"/>
            <a:ext cx="5564805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2994" y="4034467"/>
            <a:ext cx="767665" cy="0"/>
          </a:xfrm>
          <a:prstGeom prst="line">
            <a:avLst/>
          </a:prstGeom>
          <a:ln>
            <a:solidFill>
              <a:srgbClr val="6FBE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6173133" y="3655849"/>
            <a:ext cx="5523319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3764547" y="3319396"/>
            <a:ext cx="3162053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487787" y="4203029"/>
            <a:ext cx="3162053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3764547" y="4203029"/>
            <a:ext cx="3162053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7054986" y="4203029"/>
            <a:ext cx="4641465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477722" y="4533085"/>
            <a:ext cx="5572564" cy="21201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6173133" y="4533085"/>
            <a:ext cx="5523319" cy="21201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2994" y="4911000"/>
            <a:ext cx="767665" cy="0"/>
          </a:xfrm>
          <a:prstGeom prst="line">
            <a:avLst/>
          </a:prstGeom>
          <a:ln>
            <a:solidFill>
              <a:srgbClr val="6FBE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505611" y="5078994"/>
            <a:ext cx="3162053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3" hasCustomPrompt="1"/>
          </p:nvPr>
        </p:nvSpPr>
        <p:spPr>
          <a:xfrm>
            <a:off x="3782371" y="5078994"/>
            <a:ext cx="3162053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7072810" y="5078994"/>
            <a:ext cx="4623641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495546" y="5414989"/>
            <a:ext cx="5572564" cy="21201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6180269" y="5414989"/>
            <a:ext cx="5516183" cy="21538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462993" y="2353836"/>
            <a:ext cx="11191624" cy="40619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None/>
              <a:defRPr sz="3200" b="1" i="0" kern="0" cap="none" spc="0" baseline="0"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B2B312-56AB-4913-A37C-DD9FA54D374E}"/>
              </a:ext>
            </a:extLst>
          </p:cNvPr>
          <p:cNvSpPr/>
          <p:nvPr userDrawn="1"/>
        </p:nvSpPr>
        <p:spPr>
          <a:xfrm>
            <a:off x="276225" y="6238875"/>
            <a:ext cx="1666875" cy="4952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3028B435-D061-425B-9CEC-8DA5C14AA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776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lutions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98" y="2675908"/>
            <a:ext cx="1610629" cy="1617098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95" y="2675908"/>
            <a:ext cx="1610629" cy="1617098"/>
          </a:xfrm>
          <a:prstGeom prst="rect">
            <a:avLst/>
          </a:prstGeom>
          <a:noFill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0" y="2675908"/>
            <a:ext cx="1610629" cy="1617098"/>
          </a:xfrm>
          <a:prstGeom prst="rect">
            <a:avLst/>
          </a:prstGeom>
          <a:noFill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91" y="2675908"/>
            <a:ext cx="1610629" cy="1617098"/>
          </a:xfrm>
          <a:prstGeom prst="rect">
            <a:avLst/>
          </a:prstGeom>
          <a:noFill/>
        </p:spPr>
      </p:pic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5779"/>
            <a:ext cx="9008384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70BF4A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Solutions 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2994" y="726172"/>
            <a:ext cx="9008383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Solutions Subtitle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5776" y="2393931"/>
            <a:ext cx="19260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Market Environment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98" y="4318496"/>
            <a:ext cx="1610629" cy="1617098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47" y="1074160"/>
            <a:ext cx="1610629" cy="1617098"/>
          </a:xfrm>
          <a:prstGeom prst="rect">
            <a:avLst/>
          </a:prstGeom>
          <a:noFill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91" y="1074160"/>
            <a:ext cx="1610629" cy="1617098"/>
          </a:xfrm>
          <a:prstGeom prst="rect">
            <a:avLst/>
          </a:prstGeom>
          <a:noFill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99" y="4318496"/>
            <a:ext cx="1610629" cy="1617098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7" y="1074160"/>
            <a:ext cx="1608978" cy="161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03" y="1074160"/>
            <a:ext cx="1610629" cy="1617098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54" y="4318496"/>
            <a:ext cx="1610629" cy="1617098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711531" y="2403164"/>
            <a:ext cx="19409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Mobile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42023" y="2393931"/>
            <a:ext cx="19522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New Generation Deliverables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62619" y="2393931"/>
            <a:ext cx="195722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New Product Development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90935" y="4050685"/>
            <a:ext cx="196220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Online Communities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11531" y="4059918"/>
            <a:ext cx="197877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Quantitative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37044" y="4050685"/>
            <a:ext cx="19738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Stakeholder</a:t>
            </a:r>
            <a:r>
              <a:rPr lang="en-US" sz="1200" b="1" i="0" spc="0" baseline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 Relations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79223" y="4050685"/>
            <a:ext cx="194062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Brands</a:t>
            </a:r>
            <a:r>
              <a:rPr lang="en-US" sz="1200" b="1" i="0" spc="0" baseline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 &amp; Communication</a:t>
            </a:r>
            <a:endParaRPr lang="en-US" sz="1200" b="1" i="0" spc="0" dirty="0">
              <a:solidFill>
                <a:srgbClr val="6FBE4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35775" y="5645928"/>
            <a:ext cx="19522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Employee Research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72946" y="5654272"/>
            <a:ext cx="195820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 err="1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PowerSuite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94700" y="5652242"/>
            <a:ext cx="19582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i="0" spc="0" dirty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rPr>
              <a:t>Omnibus</a:t>
            </a:r>
            <a:endParaRPr lang="en-US" sz="1200" b="0" i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80"/>
            <a:ext cx="12192000" cy="82304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35DCE798-6A72-420F-9B50-C6187AD736E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419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7057"/>
            <a:ext cx="12192000" cy="446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5462452"/>
            <a:ext cx="12192000" cy="446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5713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FE89F40-FFD8-4162-8D44-FEE93D51D4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048" y="2411640"/>
            <a:ext cx="6610527" cy="22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6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wipe dir="r"/>
      </p:transition>
    </mc:Choice>
    <mc:Fallback xmlns="">
      <p:transition spd="slow" advTm="2000">
        <p:wipe dir="r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6CFFA36-E31B-0645-B16E-7B6CE9917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669"/>
          <a:stretch/>
        </p:blipFill>
        <p:spPr>
          <a:xfrm>
            <a:off x="0" y="1"/>
            <a:ext cx="12752173" cy="6857999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79584" y="4719039"/>
            <a:ext cx="1124894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rgbClr val="6FBE4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79584" y="5178459"/>
            <a:ext cx="1124894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79584" y="5615664"/>
            <a:ext cx="1124894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Email</a:t>
            </a:r>
            <a:endParaRPr lang="en-US" dirty="0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479583" y="5862950"/>
            <a:ext cx="1124894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479583" y="6075443"/>
            <a:ext cx="1124894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2993" y="6473189"/>
            <a:ext cx="11267187" cy="21643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spc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487787" y="3219813"/>
            <a:ext cx="11208664" cy="4061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400" b="1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PROJECT TITLE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487787" y="3635128"/>
            <a:ext cx="11208664" cy="28579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8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PROJECT SUBTITLE GOES HERE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487787" y="2488719"/>
            <a:ext cx="3169812" cy="63075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87787" y="3918515"/>
            <a:ext cx="11208664" cy="28579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GOES HERE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076429-45C3-4145-B77A-00BBC1DA68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83" y="641987"/>
            <a:ext cx="2466664" cy="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2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87787" y="3219813"/>
            <a:ext cx="11208664" cy="4061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400" b="1" i="0" kern="0" cap="none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PROJECT TITLE GOES HERE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87787" y="3635128"/>
            <a:ext cx="11208664" cy="28579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800" b="0" i="0" kern="0" cap="none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PROJECT SUBTITLE GOES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87787" y="2488719"/>
            <a:ext cx="3169812" cy="63075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95545" y="4655539"/>
            <a:ext cx="1120090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1" i="0" kern="0" cap="none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95545" y="4908832"/>
            <a:ext cx="1120090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95545" y="5346037"/>
            <a:ext cx="1120090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Email</a:t>
            </a:r>
            <a:endParaRPr lang="en-US" dirty="0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495544" y="5593323"/>
            <a:ext cx="1120090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495544" y="5805816"/>
            <a:ext cx="11200907" cy="21568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2993" y="6473189"/>
            <a:ext cx="11267187" cy="21643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487787" y="3918515"/>
            <a:ext cx="11208664" cy="28579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i="0" kern="0" cap="none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GOES HERE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296D8569-24AB-406B-823E-0A42E100856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91689A4-4FF6-43DF-8B33-772D2145E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3" y="641987"/>
            <a:ext cx="2353614" cy="8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20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669"/>
          <a:stretch/>
        </p:blipFill>
        <p:spPr>
          <a:xfrm>
            <a:off x="0" y="1"/>
            <a:ext cx="12752173" cy="6857999"/>
          </a:xfrm>
          <a:prstGeom prst="rect">
            <a:avLst/>
          </a:prstGeom>
        </p:spPr>
      </p:pic>
      <p:sp>
        <p:nvSpPr>
          <p:cNvPr id="7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3"/>
            <a:ext cx="8504027" cy="62766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chemeClr val="bg1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997" y="1304146"/>
            <a:ext cx="8214839" cy="4690255"/>
          </a:xfrm>
        </p:spPr>
        <p:txBody>
          <a:bodyPr/>
          <a:lstStyle>
            <a:lvl1pPr marL="236538" indent="-236538">
              <a:buFont typeface="Arial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5BEA5-BA2B-EC4F-8BB1-2BE9F787FF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468"/>
          <a:stretch/>
        </p:blipFill>
        <p:spPr>
          <a:xfrm>
            <a:off x="11377109" y="135089"/>
            <a:ext cx="703795" cy="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26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OC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3"/>
            <a:ext cx="8504027" cy="62766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0B5258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997" y="1304146"/>
            <a:ext cx="8214839" cy="4690255"/>
          </a:xfrm>
        </p:spPr>
        <p:txBody>
          <a:bodyPr/>
          <a:lstStyle>
            <a:lvl1pPr marL="236538" indent="-236538">
              <a:buFont typeface="Arial" charset="0"/>
              <a:buChar char="•"/>
              <a:defRPr>
                <a:solidFill>
                  <a:srgbClr val="0B5258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D4B5F3-8596-C349-AD72-D12A4C3293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468"/>
          <a:stretch/>
        </p:blipFill>
        <p:spPr>
          <a:xfrm>
            <a:off x="11377109" y="135089"/>
            <a:ext cx="703795" cy="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9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9.xml"/><Relationship Id="rId50" Type="http://schemas.openxmlformats.org/officeDocument/2006/relationships/slideLayout" Target="../slideLayouts/slideLayout52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9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53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50.xml"/><Relationship Id="rId8" Type="http://schemas.openxmlformats.org/officeDocument/2006/relationships/slideLayout" Target="../slideLayouts/slideLayout10.xml"/><Relationship Id="rId51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22.xml"/><Relationship Id="rId41" Type="http://schemas.openxmlformats.org/officeDocument/2006/relationships/slideLayout" Target="../slideLayouts/slideLayout43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49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image" Target="../media/image28.png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14.xml"/><Relationship Id="rId34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33" Type="http://schemas.openxmlformats.org/officeDocument/2006/relationships/slideLayout" Target="../slideLayouts/slideLayout126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32" Type="http://schemas.openxmlformats.org/officeDocument/2006/relationships/slideLayout" Target="../slideLayouts/slideLayout125.xml"/><Relationship Id="rId37" Type="http://schemas.openxmlformats.org/officeDocument/2006/relationships/image" Target="../media/image47.png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31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slideLayout" Target="../slideLayouts/slideLayout123.xml"/><Relationship Id="rId35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19" y="351452"/>
            <a:ext cx="11248715" cy="6276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921" y="1304144"/>
            <a:ext cx="11248712" cy="4690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67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 cap="none" spc="0" baseline="0">
          <a:solidFill>
            <a:srgbClr val="70BF4A"/>
          </a:solidFill>
          <a:latin typeface="Arial" charset="0"/>
          <a:ea typeface="Arial" charset="0"/>
          <a:cs typeface="Arial" charset="0"/>
        </a:defRPr>
      </a:lvl1pPr>
    </p:titleStyle>
    <p:bodyStyle>
      <a:lvl1pPr marL="236538" indent="-236538" algn="l" defTabSz="457200" rtl="0" eaLnBrk="1" latinLnBrk="0" hangingPunct="1">
        <a:spcBef>
          <a:spcPct val="20000"/>
        </a:spcBef>
        <a:buClr>
          <a:srgbClr val="6FBE4A"/>
        </a:buClr>
        <a:buFontTx/>
        <a:buBlip>
          <a:blip r:embed="rId4"/>
        </a:buBlip>
        <a:tabLst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28650" indent="-171450" algn="l" defTabSz="457200" rtl="0" eaLnBrk="1" latinLnBrk="0" hangingPunct="1">
        <a:spcBef>
          <a:spcPct val="20000"/>
        </a:spcBef>
        <a:buClr>
          <a:srgbClr val="6FBE4A"/>
        </a:buClr>
        <a:buFont typeface="Arial" charset="0"/>
        <a:buChar char="•"/>
        <a:tabLst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085850" indent="-171450" algn="l" defTabSz="457200" rtl="0" eaLnBrk="1" latinLnBrk="0" hangingPunct="1">
        <a:spcBef>
          <a:spcPct val="20000"/>
        </a:spcBef>
        <a:buClr>
          <a:srgbClr val="6FBE4A"/>
        </a:buClr>
        <a:buFont typeface="Arial" charset="0"/>
        <a:buChar char="•"/>
        <a:tabLst/>
        <a:defRPr sz="1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543050" indent="-171450" algn="l" defTabSz="457200" rtl="0" eaLnBrk="1" latinLnBrk="0" hangingPunct="1">
        <a:spcBef>
          <a:spcPct val="20000"/>
        </a:spcBef>
        <a:buClr>
          <a:srgbClr val="6FBE4A"/>
        </a:buClr>
        <a:buFont typeface="Arial" charset="0"/>
        <a:buChar char="•"/>
        <a:tabLst/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00250" indent="-171450" algn="l" defTabSz="457200" rtl="0" eaLnBrk="1" latinLnBrk="0" hangingPunct="1">
        <a:spcBef>
          <a:spcPct val="20000"/>
        </a:spcBef>
        <a:buClr>
          <a:srgbClr val="6FBE4A"/>
        </a:buClr>
        <a:buFont typeface="Arial" charset="0"/>
        <a:buChar char="•"/>
        <a:tabLst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19" y="351452"/>
            <a:ext cx="11248715" cy="6276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921" y="1304144"/>
            <a:ext cx="11248712" cy="4690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spc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>
                <a:solidFill>
                  <a:srgbClr val="01453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14537">
                  <a:tint val="75000"/>
                </a:srgbClr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11566526" y="65747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9A66381-BE68-4DD2-95C0-BA9DCF790099}"/>
              </a:ext>
            </a:extLst>
          </p:cNvPr>
          <p:cNvPicPr>
            <a:picLocks noChangeAspect="1"/>
          </p:cNvPicPr>
          <p:nvPr userDrawn="1"/>
        </p:nvPicPr>
        <p:blipFill>
          <a:blip r:embed="rId53"/>
          <a:stretch>
            <a:fillRect/>
          </a:stretch>
        </p:blipFill>
        <p:spPr>
          <a:xfrm>
            <a:off x="524429" y="6352672"/>
            <a:ext cx="1149179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9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802" r:id="rId27"/>
    <p:sldLayoutId id="2147483803" r:id="rId28"/>
    <p:sldLayoutId id="2147483804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  <p:sldLayoutId id="2147483811" r:id="rId36"/>
    <p:sldLayoutId id="2147483812" r:id="rId37"/>
    <p:sldLayoutId id="2147483813" r:id="rId38"/>
    <p:sldLayoutId id="2147483814" r:id="rId39"/>
    <p:sldLayoutId id="2147483815" r:id="rId40"/>
    <p:sldLayoutId id="2147483816" r:id="rId41"/>
    <p:sldLayoutId id="2147483817" r:id="rId42"/>
    <p:sldLayoutId id="2147483818" r:id="rId43"/>
    <p:sldLayoutId id="2147483819" r:id="rId44"/>
    <p:sldLayoutId id="2147483820" r:id="rId45"/>
    <p:sldLayoutId id="2147483821" r:id="rId46"/>
    <p:sldLayoutId id="2147483822" r:id="rId47"/>
    <p:sldLayoutId id="2147483823" r:id="rId48"/>
    <p:sldLayoutId id="2147483824" r:id="rId49"/>
    <p:sldLayoutId id="2147483825" r:id="rId50"/>
    <p:sldLayoutId id="2147483826" r:id="rId51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cap="none" spc="0" baseline="0">
          <a:solidFill>
            <a:srgbClr val="70BF4A"/>
          </a:solidFill>
          <a:latin typeface="Arial" charset="0"/>
          <a:ea typeface="Arial" charset="0"/>
          <a:cs typeface="Arial" charset="0"/>
        </a:defRPr>
      </a:lvl1pPr>
    </p:titleStyle>
    <p:bodyStyle>
      <a:lvl1pPr marL="236538" indent="-236538" algn="l" defTabSz="457200" rtl="0" eaLnBrk="1" latinLnBrk="0" hangingPunct="1">
        <a:spcBef>
          <a:spcPct val="20000"/>
        </a:spcBef>
        <a:buClr>
          <a:srgbClr val="6FBE4A"/>
        </a:buClr>
        <a:buFontTx/>
        <a:buBlip>
          <a:blip r:embed="rId54"/>
        </a:buBlip>
        <a:tabLst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28650" indent="-171450" algn="l" defTabSz="457200" rtl="0" eaLnBrk="1" latinLnBrk="0" hangingPunct="1">
        <a:spcBef>
          <a:spcPct val="20000"/>
        </a:spcBef>
        <a:buClr>
          <a:srgbClr val="6FBE4A"/>
        </a:buClr>
        <a:buFont typeface="Arial" charset="0"/>
        <a:buChar char="•"/>
        <a:tabLst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085850" indent="-171450" algn="l" defTabSz="457200" rtl="0" eaLnBrk="1" latinLnBrk="0" hangingPunct="1">
        <a:spcBef>
          <a:spcPct val="20000"/>
        </a:spcBef>
        <a:buClr>
          <a:srgbClr val="6FBE4A"/>
        </a:buClr>
        <a:buFont typeface="Arial" charset="0"/>
        <a:buChar char="•"/>
        <a:tabLst/>
        <a:defRPr sz="1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543050" indent="-171450" algn="l" defTabSz="457200" rtl="0" eaLnBrk="1" latinLnBrk="0" hangingPunct="1">
        <a:spcBef>
          <a:spcPct val="20000"/>
        </a:spcBef>
        <a:buClr>
          <a:srgbClr val="6FBE4A"/>
        </a:buClr>
        <a:buFont typeface="Arial" charset="0"/>
        <a:buChar char="•"/>
        <a:tabLst/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00250" indent="-171450" algn="l" defTabSz="457200" rtl="0" eaLnBrk="1" latinLnBrk="0" hangingPunct="1">
        <a:spcBef>
          <a:spcPct val="20000"/>
        </a:spcBef>
        <a:buClr>
          <a:srgbClr val="6FBE4A"/>
        </a:buClr>
        <a:buFont typeface="Arial" charset="0"/>
        <a:buChar char="•"/>
        <a:tabLst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7;p91">
            <a:extLst>
              <a:ext uri="{FF2B5EF4-FFF2-40B4-BE49-F238E27FC236}">
                <a16:creationId xmlns:a16="http://schemas.microsoft.com/office/drawing/2014/main" id="{92B8CAA8-9C64-9646-99DE-90A20EAC2BBA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10450764" y="671883"/>
            <a:ext cx="1066179" cy="1066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3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200" b="1" i="0" kern="1200" spc="-1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30400" indent="-228600" algn="l" defTabSz="914400" rtl="0" eaLnBrk="1" latinLnBrk="0" hangingPunct="1">
        <a:lnSpc>
          <a:spcPts val="2600"/>
        </a:lnSpc>
        <a:spcBef>
          <a:spcPts val="0"/>
        </a:spcBef>
        <a:spcAft>
          <a:spcPts val="1000"/>
        </a:spcAft>
        <a:buClr>
          <a:srgbClr val="C00000"/>
        </a:buClr>
        <a:buFontTx/>
        <a:buBlip>
          <a:blip r:embed="rId8"/>
        </a:buBlip>
        <a:defRPr sz="2200" b="0" i="0" kern="1200" spc="-3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30400" indent="-228600" algn="l" defTabSz="914400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>
          <a:srgbClr val="C00000"/>
        </a:buClr>
        <a:buFontTx/>
        <a:buBlip>
          <a:blip r:embed="rId8"/>
        </a:buBlip>
        <a:defRPr sz="1800" b="0" i="0" kern="1200" spc="-3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30400" indent="-228600" algn="l" defTabSz="914400" rtl="0" eaLnBrk="1" latinLnBrk="0" hangingPunct="1">
        <a:lnSpc>
          <a:spcPts val="2200"/>
        </a:lnSpc>
        <a:spcBef>
          <a:spcPts val="0"/>
        </a:spcBef>
        <a:spcAft>
          <a:spcPts val="1000"/>
        </a:spcAft>
        <a:buClr>
          <a:srgbClr val="C00000"/>
        </a:buClr>
        <a:buFontTx/>
        <a:buBlip>
          <a:blip r:embed="rId8"/>
        </a:buBlip>
        <a:defRPr sz="1600" b="0" i="0" kern="1200" spc="-3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30400" indent="-228600" algn="l" defTabSz="914400" rtl="0" eaLnBrk="1" latinLnBrk="0" hangingPunct="1">
        <a:lnSpc>
          <a:spcPts val="1800"/>
        </a:lnSpc>
        <a:spcBef>
          <a:spcPts val="0"/>
        </a:spcBef>
        <a:spcAft>
          <a:spcPts val="1000"/>
        </a:spcAft>
        <a:buClr>
          <a:srgbClr val="C00000"/>
        </a:buClr>
        <a:buFontTx/>
        <a:buBlip>
          <a:blip r:embed="rId8"/>
        </a:buBlip>
        <a:defRPr sz="1300" b="0" i="0" kern="1200" spc="-3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30400" indent="-228600" algn="l" defTabSz="914400" rtl="0" eaLnBrk="1" latinLnBrk="0" hangingPunct="1">
        <a:lnSpc>
          <a:spcPts val="1400"/>
        </a:lnSpc>
        <a:spcBef>
          <a:spcPts val="0"/>
        </a:spcBef>
        <a:spcAft>
          <a:spcPts val="1000"/>
        </a:spcAft>
        <a:buClr>
          <a:srgbClr val="C00000"/>
        </a:buClr>
        <a:buFontTx/>
        <a:buBlip>
          <a:blip r:embed="rId8"/>
        </a:buBlip>
        <a:defRPr sz="1000" b="0" i="0" kern="1200" spc="-3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432">
          <p15:clr>
            <a:srgbClr val="F26B43"/>
          </p15:clr>
        </p15:guide>
        <p15:guide id="9" pos="7248">
          <p15:clr>
            <a:srgbClr val="F26B43"/>
          </p15:clr>
        </p15:guide>
        <p15:guide id="11" orient="horz" pos="432">
          <p15:clr>
            <a:srgbClr val="F26B43"/>
          </p15:clr>
        </p15:guide>
        <p15:guide id="12" orient="horz" pos="395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19" y="351452"/>
            <a:ext cx="11248715" cy="6276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921" y="1304144"/>
            <a:ext cx="11248712" cy="4690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spc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35DAEE4-4F58-B94A-B71D-94651153E04C}"/>
              </a:ext>
            </a:extLst>
          </p:cNvPr>
          <p:cNvPicPr/>
          <p:nvPr userDrawn="1"/>
        </p:nvPicPr>
        <p:blipFill rotWithShape="1">
          <a:blip r:embed="rId37"/>
          <a:srcRect l="51202" t="41706" r="3429" b="32576"/>
          <a:stretch/>
        </p:blipFill>
        <p:spPr bwMode="auto">
          <a:xfrm>
            <a:off x="393699" y="6316519"/>
            <a:ext cx="1292225" cy="380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312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856" r:id="rId19"/>
    <p:sldLayoutId id="2147483857" r:id="rId20"/>
    <p:sldLayoutId id="2147483858" r:id="rId21"/>
    <p:sldLayoutId id="2147483859" r:id="rId22"/>
    <p:sldLayoutId id="2147483860" r:id="rId23"/>
    <p:sldLayoutId id="2147483861" r:id="rId24"/>
    <p:sldLayoutId id="2147483862" r:id="rId25"/>
    <p:sldLayoutId id="2147483863" r:id="rId26"/>
    <p:sldLayoutId id="2147483864" r:id="rId27"/>
    <p:sldLayoutId id="2147483865" r:id="rId28"/>
    <p:sldLayoutId id="2147483866" r:id="rId29"/>
    <p:sldLayoutId id="2147483867" r:id="rId30"/>
    <p:sldLayoutId id="2147483868" r:id="rId31"/>
    <p:sldLayoutId id="2147483869" r:id="rId32"/>
    <p:sldLayoutId id="2147483870" r:id="rId33"/>
    <p:sldLayoutId id="2147483871" r:id="rId34"/>
    <p:sldLayoutId id="2147483872" r:id="rId35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cap="none" spc="0" baseline="0">
          <a:solidFill>
            <a:srgbClr val="70BF4A"/>
          </a:solidFill>
          <a:latin typeface="Arial" charset="0"/>
          <a:ea typeface="Arial" charset="0"/>
          <a:cs typeface="Arial" charset="0"/>
        </a:defRPr>
      </a:lvl1pPr>
    </p:titleStyle>
    <p:bodyStyle>
      <a:lvl1pPr marL="236538" indent="-236538" algn="l" defTabSz="457200" rtl="0" eaLnBrk="1" latinLnBrk="0" hangingPunct="1">
        <a:spcBef>
          <a:spcPct val="20000"/>
        </a:spcBef>
        <a:buClr>
          <a:srgbClr val="6FBE4A"/>
        </a:buClr>
        <a:buFontTx/>
        <a:buBlip>
          <a:blip r:embed="rId38"/>
        </a:buBlip>
        <a:tabLst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28650" indent="-171450" algn="l" defTabSz="457200" rtl="0" eaLnBrk="1" latinLnBrk="0" hangingPunct="1">
        <a:spcBef>
          <a:spcPct val="20000"/>
        </a:spcBef>
        <a:buClr>
          <a:srgbClr val="6FBE4A"/>
        </a:buClr>
        <a:buFont typeface="Arial" charset="0"/>
        <a:buChar char="•"/>
        <a:tabLst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085850" indent="-171450" algn="l" defTabSz="457200" rtl="0" eaLnBrk="1" latinLnBrk="0" hangingPunct="1">
        <a:spcBef>
          <a:spcPct val="20000"/>
        </a:spcBef>
        <a:buClr>
          <a:srgbClr val="6FBE4A"/>
        </a:buClr>
        <a:buFont typeface="Arial" charset="0"/>
        <a:buChar char="•"/>
        <a:tabLst/>
        <a:defRPr sz="1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543050" indent="-171450" algn="l" defTabSz="457200" rtl="0" eaLnBrk="1" latinLnBrk="0" hangingPunct="1">
        <a:spcBef>
          <a:spcPct val="20000"/>
        </a:spcBef>
        <a:buClr>
          <a:srgbClr val="6FBE4A"/>
        </a:buClr>
        <a:buFont typeface="Arial" charset="0"/>
        <a:buChar char="•"/>
        <a:tabLst/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00250" indent="-171450" algn="l" defTabSz="457200" rtl="0" eaLnBrk="1" latinLnBrk="0" hangingPunct="1">
        <a:spcBef>
          <a:spcPct val="20000"/>
        </a:spcBef>
        <a:buClr>
          <a:srgbClr val="6FBE4A"/>
        </a:buClr>
        <a:buFont typeface="Arial" charset="0"/>
        <a:buChar char="•"/>
        <a:tabLst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19" y="351452"/>
            <a:ext cx="11248715" cy="6276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921" y="1304144"/>
            <a:ext cx="11248712" cy="4690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spc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35DAEE4-4F58-B94A-B71D-94651153E04C}"/>
              </a:ext>
            </a:extLst>
          </p:cNvPr>
          <p:cNvPicPr/>
          <p:nvPr userDrawn="1"/>
        </p:nvPicPr>
        <p:blipFill rotWithShape="1"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02" t="41706" r="3429" b="32576"/>
          <a:stretch/>
        </p:blipFill>
        <p:spPr bwMode="auto">
          <a:xfrm>
            <a:off x="393699" y="6316519"/>
            <a:ext cx="1292225" cy="380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169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892" r:id="rId19"/>
    <p:sldLayoutId id="2147483893" r:id="rId20"/>
    <p:sldLayoutId id="2147483894" r:id="rId21"/>
    <p:sldLayoutId id="2147483895" r:id="rId22"/>
    <p:sldLayoutId id="2147483896" r:id="rId23"/>
    <p:sldLayoutId id="2147483897" r:id="rId24"/>
    <p:sldLayoutId id="2147483898" r:id="rId25"/>
    <p:sldLayoutId id="2147483899" r:id="rId26"/>
    <p:sldLayoutId id="2147483900" r:id="rId27"/>
    <p:sldLayoutId id="2147483901" r:id="rId28"/>
    <p:sldLayoutId id="2147483902" r:id="rId29"/>
    <p:sldLayoutId id="2147483903" r:id="rId30"/>
    <p:sldLayoutId id="2147483904" r:id="rId31"/>
    <p:sldLayoutId id="2147483905" r:id="rId32"/>
    <p:sldLayoutId id="2147483906" r:id="rId33"/>
    <p:sldLayoutId id="2147483907" r:id="rId34"/>
    <p:sldLayoutId id="2147483908" r:id="rId35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cap="none" spc="0" baseline="0">
          <a:solidFill>
            <a:srgbClr val="70BF4A"/>
          </a:solidFill>
          <a:latin typeface="Arial" charset="0"/>
          <a:ea typeface="Arial" charset="0"/>
          <a:cs typeface="Arial" charset="0"/>
        </a:defRPr>
      </a:lvl1pPr>
    </p:titleStyle>
    <p:bodyStyle>
      <a:lvl1pPr marL="236538" indent="-236538" algn="l" defTabSz="457200" rtl="0" eaLnBrk="1" latinLnBrk="0" hangingPunct="1">
        <a:spcBef>
          <a:spcPct val="20000"/>
        </a:spcBef>
        <a:buClr>
          <a:srgbClr val="6FBE4A"/>
        </a:buClr>
        <a:buFontTx/>
        <a:buBlip>
          <a:blip r:embed="rId38"/>
        </a:buBlip>
        <a:tabLst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28650" indent="-171450" algn="l" defTabSz="457200" rtl="0" eaLnBrk="1" latinLnBrk="0" hangingPunct="1">
        <a:spcBef>
          <a:spcPct val="20000"/>
        </a:spcBef>
        <a:buClr>
          <a:srgbClr val="6FBE4A"/>
        </a:buClr>
        <a:buFont typeface="Arial" charset="0"/>
        <a:buChar char="•"/>
        <a:tabLst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085850" indent="-171450" algn="l" defTabSz="457200" rtl="0" eaLnBrk="1" latinLnBrk="0" hangingPunct="1">
        <a:spcBef>
          <a:spcPct val="20000"/>
        </a:spcBef>
        <a:buClr>
          <a:srgbClr val="6FBE4A"/>
        </a:buClr>
        <a:buFont typeface="Arial" charset="0"/>
        <a:buChar char="•"/>
        <a:tabLst/>
        <a:defRPr sz="1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543050" indent="-171450" algn="l" defTabSz="457200" rtl="0" eaLnBrk="1" latinLnBrk="0" hangingPunct="1">
        <a:spcBef>
          <a:spcPct val="20000"/>
        </a:spcBef>
        <a:buClr>
          <a:srgbClr val="6FBE4A"/>
        </a:buClr>
        <a:buFont typeface="Arial" charset="0"/>
        <a:buChar char="•"/>
        <a:tabLst/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00250" indent="-171450" algn="l" defTabSz="457200" rtl="0" eaLnBrk="1" latinLnBrk="0" hangingPunct="1">
        <a:spcBef>
          <a:spcPct val="20000"/>
        </a:spcBef>
        <a:buClr>
          <a:srgbClr val="6FBE4A"/>
        </a:buClr>
        <a:buFont typeface="Arial" charset="0"/>
        <a:buChar char="•"/>
        <a:tabLst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8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2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24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29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36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086622-9839-4A9D-B72B-2A5B1DF65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512" y="5852173"/>
            <a:ext cx="1998978" cy="684000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4B0CAA1A-E37C-46C7-A04C-63B4A5E97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571625"/>
            <a:ext cx="12192000" cy="1847169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2ACDFF"/>
                </a:solidFill>
                <a:effectLst/>
                <a:uLnTx/>
                <a:uFillTx/>
                <a:latin typeface="Arial" panose="020B0604020202020204"/>
              </a:defRPr>
            </a:lvl1pPr>
            <a:lvl2pPr marL="539750" indent="-269875">
              <a:lnSpc>
                <a:spcPct val="100000"/>
              </a:lnSpc>
              <a:spcBef>
                <a:spcPts val="500"/>
              </a:spcBef>
              <a:buFontTx/>
              <a:buBlip>
                <a:blip r:embed="rId3"/>
              </a:buBlip>
              <a:tabLst/>
            </a:lvl2pPr>
            <a:lvl3pPr marL="763588" indent="-223838">
              <a:lnSpc>
                <a:spcPct val="100000"/>
              </a:lnSpc>
              <a:spcBef>
                <a:spcPts val="500"/>
              </a:spcBef>
              <a:buFontTx/>
              <a:buBlip>
                <a:blip r:embed="rId3"/>
              </a:buBlip>
              <a:tabLst/>
            </a:lvl3pPr>
            <a:lvl4pPr marL="1022350" indent="-258763">
              <a:lnSpc>
                <a:spcPct val="100000"/>
              </a:lnSpc>
              <a:spcBef>
                <a:spcPts val="500"/>
              </a:spcBef>
              <a:buFontTx/>
              <a:buBlip>
                <a:blip r:embed="rId3"/>
              </a:buBlip>
              <a:tabLst>
                <a:tab pos="1643063" algn="l"/>
              </a:tabLst>
            </a:lvl4pPr>
            <a:lvl5pPr marL="1246188" indent="-223838">
              <a:lnSpc>
                <a:spcPct val="100000"/>
              </a:lnSpc>
              <a:spcBef>
                <a:spcPts val="500"/>
              </a:spcBef>
              <a:buFontTx/>
              <a:buBlip>
                <a:blip r:embed="rId3"/>
              </a:buBlip>
              <a:tabLst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sz="4800" dirty="0"/>
              <a:t>Dating Diaries </a:t>
            </a:r>
            <a:r>
              <a:rPr lang="en-GB" sz="4800" dirty="0">
                <a:solidFill>
                  <a:srgbClr val="FF0000"/>
                </a:solidFill>
              </a:rPr>
              <a:t>2023 Q3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sz="2800" dirty="0"/>
              <a:t>Unlocking the Secrets of Heartbreak</a:t>
            </a:r>
            <a:endParaRPr lang="en-GB" sz="2800" dirty="0">
              <a:solidFill>
                <a:schemeClr val="accent3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en-GB" sz="3200" dirty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sz="3200" dirty="0"/>
              <a:t>UK </a:t>
            </a:r>
            <a:r>
              <a:rPr lang="en-GB" sz="3200" dirty="0">
                <a:solidFill>
                  <a:srgbClr val="FF0000"/>
                </a:solidFill>
              </a:rPr>
              <a:t>Single</a:t>
            </a:r>
            <a:r>
              <a:rPr lang="en-GB" sz="3200" dirty="0"/>
              <a:t> Report</a:t>
            </a: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4D5C08D6-14C8-4FEC-9DF4-88212EAEB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156" y="4600161"/>
            <a:ext cx="3825691" cy="5759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 defTabSz="457200">
              <a:spcBef>
                <a:spcPct val="20000"/>
              </a:spcBef>
              <a:buClr>
                <a:srgbClr val="6FBE4A"/>
              </a:buClr>
              <a:buFontTx/>
              <a:buNone/>
              <a:tabLst/>
              <a:defRPr sz="2400" b="1" i="0" kern="0" cap="none" spc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defTabSz="457200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>
                <a:latin typeface="Arial" charset="0"/>
                <a:ea typeface="Arial" charset="0"/>
                <a:cs typeface="Arial" charset="0"/>
              </a:defRPr>
            </a:lvl2pPr>
            <a:lvl3pPr marL="1085850" indent="-171450" defTabSz="457200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 marL="1543050" indent="-171450" defTabSz="457200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>
                <a:latin typeface="Arial" charset="0"/>
                <a:ea typeface="Arial" charset="0"/>
                <a:cs typeface="Arial" charset="0"/>
              </a:defRPr>
            </a:lvl4pPr>
            <a:lvl5pPr marL="2000250" indent="-171450" defTabSz="457200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>
              <a:spcBef>
                <a:spcPts val="0"/>
              </a:spcBef>
            </a:pPr>
            <a:r>
              <a:rPr lang="en-GB" sz="2000" dirty="0">
                <a:solidFill>
                  <a:schemeClr val="accent3"/>
                </a:solidFill>
              </a:rPr>
              <a:t>September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624C7F-805E-6AF1-6131-AF446190B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000" y="3828357"/>
            <a:ext cx="1296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24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398364B-E460-E3F3-3DE7-2F4B8FC41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519420"/>
              </p:ext>
            </p:extLst>
          </p:nvPr>
        </p:nvGraphicFramePr>
        <p:xfrm>
          <a:off x="-325876" y="1399409"/>
          <a:ext cx="5310535" cy="50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3B180A-5D4F-4797-A9AD-4515F50B3685}"/>
              </a:ext>
            </a:extLst>
          </p:cNvPr>
          <p:cNvSpPr txBox="1"/>
          <p:nvPr/>
        </p:nvSpPr>
        <p:spPr>
          <a:xfrm>
            <a:off x="4050141" y="1544095"/>
            <a:ext cx="762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Gen 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53502D-28B9-4623-99F5-FBAB2F09CCFA}"/>
              </a:ext>
            </a:extLst>
          </p:cNvPr>
          <p:cNvSpPr txBox="1"/>
          <p:nvPr/>
        </p:nvSpPr>
        <p:spPr>
          <a:xfrm>
            <a:off x="6234474" y="1544095"/>
            <a:ext cx="11042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Millennial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3CA0DE-931A-4B53-A8F9-615FC8C79A7F}"/>
              </a:ext>
            </a:extLst>
          </p:cNvPr>
          <p:cNvSpPr txBox="1"/>
          <p:nvPr/>
        </p:nvSpPr>
        <p:spPr>
          <a:xfrm>
            <a:off x="8316603" y="1544095"/>
            <a:ext cx="11042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Gen 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9F2279-07B4-44AF-85BE-D950A3C6B0C3}"/>
              </a:ext>
            </a:extLst>
          </p:cNvPr>
          <p:cNvSpPr txBox="1"/>
          <p:nvPr/>
        </p:nvSpPr>
        <p:spPr>
          <a:xfrm>
            <a:off x="10398730" y="1544095"/>
            <a:ext cx="11042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Boomer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071501-C924-4424-89FF-DAB0637BA95E}"/>
              </a:ext>
            </a:extLst>
          </p:cNvPr>
          <p:cNvSpPr/>
          <p:nvPr/>
        </p:nvSpPr>
        <p:spPr>
          <a:xfrm>
            <a:off x="2191485" y="6453219"/>
            <a:ext cx="6537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MQ4. What are the most effective ways you have personally found to cope with heartbreak? Select all that apply.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4AE081A-60C9-4470-BAEA-284C6D7FA1E8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Most effective ways to cope with heartbreak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9B320AF-4E8B-38B9-F88B-82C5D3DD07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800" dirty="0">
                <a:solidFill>
                  <a:srgbClr val="003399"/>
                </a:solidFill>
              </a:rPr>
              <a:t>Single </a:t>
            </a:r>
            <a:r>
              <a:rPr kumimoji="0" lang="en-GB" sz="2800" b="1" i="0" u="non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</a:rPr>
              <a:t>UK adults are most likely to cope with heartbreak by ‘talking to friends’, followed by ‘taking a break from dating’ and ‘hobbies’.</a:t>
            </a:r>
            <a:endParaRPr lang="en-GB" sz="2800" dirty="0">
              <a:solidFill>
                <a:srgbClr val="0033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88AD5D-A089-B70A-5462-26DA99D15E9B}"/>
              </a:ext>
            </a:extLst>
          </p:cNvPr>
          <p:cNvSpPr txBox="1"/>
          <p:nvPr/>
        </p:nvSpPr>
        <p:spPr>
          <a:xfrm>
            <a:off x="1948391" y="1544095"/>
            <a:ext cx="762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Total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F4DB79DD-CE99-33C4-CEAF-0F74510ED3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797648"/>
              </p:ext>
            </p:extLst>
          </p:nvPr>
        </p:nvGraphicFramePr>
        <p:xfrm>
          <a:off x="7889549" y="1399409"/>
          <a:ext cx="5102552" cy="50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F9CF15B-F26A-9B43-813A-07E5E52770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239278"/>
              </p:ext>
            </p:extLst>
          </p:nvPr>
        </p:nvGraphicFramePr>
        <p:xfrm>
          <a:off x="5870919" y="1399409"/>
          <a:ext cx="5310535" cy="50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613FA90-125E-15CE-31B0-2346E836C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915356"/>
              </p:ext>
            </p:extLst>
          </p:nvPr>
        </p:nvGraphicFramePr>
        <p:xfrm>
          <a:off x="3928490" y="1399409"/>
          <a:ext cx="5310535" cy="50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8C7F23B-C77C-F756-C71D-7EB78CD73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725355"/>
              </p:ext>
            </p:extLst>
          </p:nvPr>
        </p:nvGraphicFramePr>
        <p:xfrm>
          <a:off x="1690955" y="1399409"/>
          <a:ext cx="5310535" cy="50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62796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321351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Heartbreak from a short-term relationship or situationship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800" dirty="0">
                <a:solidFill>
                  <a:srgbClr val="003399"/>
                </a:solidFill>
              </a:rPr>
              <a:t>Two thirds of single UK adults have had their heart broken from a situationship, peaking at 76% among Gen Z.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53FBA-55D4-03B4-E381-43BB3F88BC0C}"/>
              </a:ext>
            </a:extLst>
          </p:cNvPr>
          <p:cNvSpPr/>
          <p:nvPr/>
        </p:nvSpPr>
        <p:spPr>
          <a:xfrm>
            <a:off x="2191485" y="6460976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MQ5. Have you ever had your heart broken from either a short-term relationship or a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situationship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(such as a casual or undefined relationship)?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2F82F0-CB88-33AF-16F0-1D25D464F4C7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78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C29B8D-50D8-4C1C-AA29-70D4039B084A}"/>
              </a:ext>
            </a:extLst>
          </p:cNvPr>
          <p:cNvSpPr/>
          <p:nvPr/>
        </p:nvSpPr>
        <p:spPr>
          <a:xfrm>
            <a:off x="2191485" y="6457437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MQ6. How painful was this heartbreak from a short-term relationship? Select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All experiencing heartbreak from a short-term relationship (262), 18-28s (Gen Z) (126), 29-43s (Millennial) (53), 44-58s (Gen X) (56), 59+ (Boomer) (27)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796161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Levels of heartbreak pain from short-term relationships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200" dirty="0">
                <a:solidFill>
                  <a:srgbClr val="003399"/>
                </a:solidFill>
              </a:rPr>
              <a:t>4 in 10 (42%) single UK adults who have experienced heartbreak from a </a:t>
            </a:r>
            <a:r>
              <a:rPr lang="en-GB" sz="2200" dirty="0" err="1">
                <a:solidFill>
                  <a:srgbClr val="003399"/>
                </a:solidFill>
              </a:rPr>
              <a:t>situationship</a:t>
            </a:r>
            <a:r>
              <a:rPr lang="en-GB" sz="2200" dirty="0">
                <a:solidFill>
                  <a:srgbClr val="003399"/>
                </a:solidFill>
              </a:rPr>
              <a:t> are likely to see it as less painful as a longer relationship.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0DEB7D-3E58-5271-B397-8A44F2D70C2F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5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C29B8D-50D8-4C1C-AA29-70D4039B084A}"/>
              </a:ext>
            </a:extLst>
          </p:cNvPr>
          <p:cNvSpPr/>
          <p:nvPr/>
        </p:nvSpPr>
        <p:spPr>
          <a:xfrm>
            <a:off x="2191485" y="6460971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MQ7. How long did it take you to feel like yourself again after your most recent heartbreak? Select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67648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Length of time it took to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feel like yourself again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after most recent heartbreak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dirty="0">
                <a:solidFill>
                  <a:srgbClr val="003399"/>
                </a:solidFill>
              </a:rPr>
              <a:t>6 in 10 (60%) single UK adults felt like themselves again within 6 months of their most recent heartbreak. Gen Z are most likely to recover during this time.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00F6A70-A36C-FAB9-9B63-2CCCA071E81B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92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C29B8D-50D8-4C1C-AA29-70D4039B084A}"/>
              </a:ext>
            </a:extLst>
          </p:cNvPr>
          <p:cNvSpPr/>
          <p:nvPr/>
        </p:nvSpPr>
        <p:spPr>
          <a:xfrm>
            <a:off x="2191485" y="6458649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MQNEW1. How long did you wait before starting another relationship after your most recent heartbreak? Select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078705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Length of time waited before starting a new relationship after most recent heartbreak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C5B4325-2F2B-0455-8A6F-2231B73CA7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dirty="0">
                <a:solidFill>
                  <a:srgbClr val="003399"/>
                </a:solidFill>
              </a:rPr>
              <a:t>A third (33%) of single UK adults started another relationship within 6 months of their most recent heartbreak. Gen Z (48%) are most likely to do this in that time.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DFF543D-8E60-6281-59D6-4CBC5BDEDBD8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795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C29B8D-50D8-4C1C-AA29-70D4039B084A}"/>
              </a:ext>
            </a:extLst>
          </p:cNvPr>
          <p:cNvSpPr/>
          <p:nvPr/>
        </p:nvSpPr>
        <p:spPr>
          <a:xfrm>
            <a:off x="2191485" y="6460974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MQ8. Who would you consider to be an ex? Select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160273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Defining an ex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600" dirty="0">
                <a:solidFill>
                  <a:srgbClr val="003399"/>
                </a:solidFill>
              </a:rPr>
              <a:t>The most commonly accepted definition of an ‘ex’ in the UK is any exclusive relationship regardless of length (particularly for Boomers).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57A7C41-DA52-44B6-604E-D44C39F490A1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259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405354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Scrubbing exes from social media accounts after a breakup | </a:t>
            </a:r>
            <a:r>
              <a:rPr lang="en-GB" b="1" dirty="0">
                <a:solidFill>
                  <a:srgbClr val="7030A0"/>
                </a:solidFill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800" dirty="0">
                <a:solidFill>
                  <a:srgbClr val="003399"/>
                </a:solidFill>
              </a:rPr>
              <a:t>1 in 5 single UK adults ‘always’ scrub exes from their social media accounts, peaking at 26% among Millennials.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BA0116-17C7-0A63-DBF2-5148BA31B67E}"/>
              </a:ext>
            </a:extLst>
          </p:cNvPr>
          <p:cNvSpPr/>
          <p:nvPr/>
        </p:nvSpPr>
        <p:spPr>
          <a:xfrm>
            <a:off x="2191485" y="6453881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MQ9. When you go through a break-up, do you scrub your exes from your social accounts?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39D83C-E27D-4E62-62A3-CF76F2883956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278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52056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Importance of getting closure from an ex | </a:t>
            </a:r>
            <a:r>
              <a:rPr lang="en-GB" b="1" dirty="0">
                <a:solidFill>
                  <a:srgbClr val="7030A0"/>
                </a:solidFill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800" dirty="0">
                <a:solidFill>
                  <a:srgbClr val="003399"/>
                </a:solidFill>
              </a:rPr>
              <a:t>Two thirds of single UK adults believe it’s important to get closure from an ex after a breakup to help them move 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53FBA-55D4-03B4-E381-43BB3F88BC0C}"/>
              </a:ext>
            </a:extLst>
          </p:cNvPr>
          <p:cNvSpPr/>
          <p:nvPr/>
        </p:nvSpPr>
        <p:spPr>
          <a:xfrm>
            <a:off x="2191485" y="6460972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MQ10. Is getting closure from an ex after a breakup important to you?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FD0F856-7452-A3D5-9239-5F29B3A997F9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575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398364B-E460-E3F3-3DE7-2F4B8FC41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163130"/>
              </p:ext>
            </p:extLst>
          </p:nvPr>
        </p:nvGraphicFramePr>
        <p:xfrm>
          <a:off x="-21066" y="1399409"/>
          <a:ext cx="5310535" cy="50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071501-C924-4424-89FF-DAB0637BA95E}"/>
              </a:ext>
            </a:extLst>
          </p:cNvPr>
          <p:cNvSpPr/>
          <p:nvPr/>
        </p:nvSpPr>
        <p:spPr>
          <a:xfrm>
            <a:off x="2191485" y="6453219"/>
            <a:ext cx="6404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MQ11. Have you ever experienced any of the following types of rejection? Select all that apply.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4AE081A-60C9-4470-BAEA-284C6D7FA1E8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Experiencing different types of rejection | </a:t>
            </a:r>
            <a:r>
              <a:rPr lang="en-GB" b="1" dirty="0">
                <a:solidFill>
                  <a:srgbClr val="7030A0"/>
                </a:solidFill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9B320AF-4E8B-38B9-F88B-82C5D3DD07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800" dirty="0">
                <a:solidFill>
                  <a:srgbClr val="003399"/>
                </a:solidFill>
              </a:rPr>
              <a:t>‘Breadcrumbing’ and ‘not being texted back’ are the two most common types of rejection experienced in the UK by singles. 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F4DB79DD-CE99-33C4-CEAF-0F74510ED3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840114"/>
              </p:ext>
            </p:extLst>
          </p:nvPr>
        </p:nvGraphicFramePr>
        <p:xfrm>
          <a:off x="7958823" y="1399409"/>
          <a:ext cx="5310535" cy="50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296A115-788F-6C05-2C74-31B0ACA30963}"/>
              </a:ext>
            </a:extLst>
          </p:cNvPr>
          <p:cNvSpPr txBox="1"/>
          <p:nvPr/>
        </p:nvSpPr>
        <p:spPr>
          <a:xfrm>
            <a:off x="4231116" y="1544095"/>
            <a:ext cx="762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Gen 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83196-8B61-5D33-4FC3-75A634ED8E54}"/>
              </a:ext>
            </a:extLst>
          </p:cNvPr>
          <p:cNvSpPr txBox="1"/>
          <p:nvPr/>
        </p:nvSpPr>
        <p:spPr>
          <a:xfrm>
            <a:off x="6377349" y="1544095"/>
            <a:ext cx="11042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Millennial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020A6-2A4F-8C57-7F08-41465F323CF1}"/>
              </a:ext>
            </a:extLst>
          </p:cNvPr>
          <p:cNvSpPr txBox="1"/>
          <p:nvPr/>
        </p:nvSpPr>
        <p:spPr>
          <a:xfrm>
            <a:off x="8354703" y="1544095"/>
            <a:ext cx="11042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Gen 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399F9-75EB-918F-F793-BF860C451ED8}"/>
              </a:ext>
            </a:extLst>
          </p:cNvPr>
          <p:cNvSpPr txBox="1"/>
          <p:nvPr/>
        </p:nvSpPr>
        <p:spPr>
          <a:xfrm>
            <a:off x="10265380" y="1544095"/>
            <a:ext cx="11042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Boomer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D0347B-BE65-79FD-1349-A378629FF6C5}"/>
              </a:ext>
            </a:extLst>
          </p:cNvPr>
          <p:cNvSpPr txBox="1"/>
          <p:nvPr/>
        </p:nvSpPr>
        <p:spPr>
          <a:xfrm>
            <a:off x="2262716" y="1544095"/>
            <a:ext cx="762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Total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F9CF15B-F26A-9B43-813A-07E5E52770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6885179"/>
              </p:ext>
            </p:extLst>
          </p:nvPr>
        </p:nvGraphicFramePr>
        <p:xfrm>
          <a:off x="6078743" y="1399409"/>
          <a:ext cx="5310535" cy="50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613FA90-125E-15CE-31B0-2346E836C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382955"/>
              </p:ext>
            </p:extLst>
          </p:nvPr>
        </p:nvGraphicFramePr>
        <p:xfrm>
          <a:off x="4067040" y="1399409"/>
          <a:ext cx="5310535" cy="50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8C7F23B-C77C-F756-C71D-7EB78CD73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106488"/>
              </p:ext>
            </p:extLst>
          </p:nvPr>
        </p:nvGraphicFramePr>
        <p:xfrm>
          <a:off x="1940345" y="1399409"/>
          <a:ext cx="5310535" cy="50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3718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398364B-E460-E3F3-3DE7-2F4B8FC41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4554161"/>
              </p:ext>
            </p:extLst>
          </p:nvPr>
        </p:nvGraphicFramePr>
        <p:xfrm>
          <a:off x="-21066" y="1399409"/>
          <a:ext cx="5310535" cy="50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071501-C924-4424-89FF-DAB0637BA95E}"/>
              </a:ext>
            </a:extLst>
          </p:cNvPr>
          <p:cNvSpPr/>
          <p:nvPr/>
        </p:nvSpPr>
        <p:spPr>
          <a:xfrm>
            <a:off x="2191485" y="6453219"/>
            <a:ext cx="6404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MQ12. How do you handle romantic rejections? Select all that apply.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4AE081A-60C9-4470-BAEA-284C6D7FA1E8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99"/>
              </a:buClr>
              <a:buNone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Handling romantic rejection</a:t>
            </a:r>
            <a:r>
              <a:rPr lang="en-GB" dirty="0">
                <a:solidFill>
                  <a:srgbClr val="003399"/>
                </a:solidFill>
              </a:rPr>
              <a:t>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|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9B320AF-4E8B-38B9-F88B-82C5D3DD07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600" dirty="0">
                <a:solidFill>
                  <a:srgbClr val="003399"/>
                </a:solidFill>
              </a:rPr>
              <a:t>‘Accept the behaviour and move on’ is the most common method of handling romantic rejection for all generations in the UK, bar Millennials.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F4DB79DD-CE99-33C4-CEAF-0F74510ED3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569783"/>
              </p:ext>
            </p:extLst>
          </p:nvPr>
        </p:nvGraphicFramePr>
        <p:xfrm>
          <a:off x="7958823" y="1399409"/>
          <a:ext cx="5310535" cy="50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3561C3-C89C-2DA4-F6AE-E1B442880BC5}"/>
              </a:ext>
            </a:extLst>
          </p:cNvPr>
          <p:cNvSpPr txBox="1"/>
          <p:nvPr/>
        </p:nvSpPr>
        <p:spPr>
          <a:xfrm>
            <a:off x="4231116" y="1544095"/>
            <a:ext cx="762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Gen 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6B8664-5047-A05C-2A65-D12F06348E02}"/>
              </a:ext>
            </a:extLst>
          </p:cNvPr>
          <p:cNvSpPr txBox="1"/>
          <p:nvPr/>
        </p:nvSpPr>
        <p:spPr>
          <a:xfrm>
            <a:off x="6377349" y="1544095"/>
            <a:ext cx="11042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Millennial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3F779-89F7-F4D9-E1AD-58862ED73B12}"/>
              </a:ext>
            </a:extLst>
          </p:cNvPr>
          <p:cNvSpPr txBox="1"/>
          <p:nvPr/>
        </p:nvSpPr>
        <p:spPr>
          <a:xfrm>
            <a:off x="8354703" y="1544095"/>
            <a:ext cx="11042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Gen 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A1DF71-3C41-8337-1B36-7348BEDF4F7A}"/>
              </a:ext>
            </a:extLst>
          </p:cNvPr>
          <p:cNvSpPr txBox="1"/>
          <p:nvPr/>
        </p:nvSpPr>
        <p:spPr>
          <a:xfrm>
            <a:off x="10265380" y="1544095"/>
            <a:ext cx="11042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Boomer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C2ACD-C803-8DC6-9413-233ED5692253}"/>
              </a:ext>
            </a:extLst>
          </p:cNvPr>
          <p:cNvSpPr txBox="1"/>
          <p:nvPr/>
        </p:nvSpPr>
        <p:spPr>
          <a:xfrm>
            <a:off x="2262716" y="1544095"/>
            <a:ext cx="762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Total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F9CF15B-F26A-9B43-813A-07E5E52770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6814644"/>
              </p:ext>
            </p:extLst>
          </p:nvPr>
        </p:nvGraphicFramePr>
        <p:xfrm>
          <a:off x="6078743" y="1399409"/>
          <a:ext cx="5310535" cy="50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613FA90-125E-15CE-31B0-2346E836C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1573359"/>
              </p:ext>
            </p:extLst>
          </p:nvPr>
        </p:nvGraphicFramePr>
        <p:xfrm>
          <a:off x="4067040" y="1399409"/>
          <a:ext cx="5310535" cy="50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8C7F23B-C77C-F756-C71D-7EB78CD73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6850307"/>
              </p:ext>
            </p:extLst>
          </p:nvPr>
        </p:nvGraphicFramePr>
        <p:xfrm>
          <a:off x="1940345" y="1399409"/>
          <a:ext cx="5310535" cy="50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432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6ACC-1478-FC4C-9C1E-2C209FF9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ACDFF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797464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0815531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Rekindling a past relationship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800" dirty="0">
                <a:solidFill>
                  <a:srgbClr val="003399"/>
                </a:solidFill>
              </a:rPr>
              <a:t>4 in 10 single UK adults (46%) have rekindled a past relationship, peaking at 57% among Gen Z.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53FBA-55D4-03B4-E381-43BB3F88BC0C}"/>
              </a:ext>
            </a:extLst>
          </p:cNvPr>
          <p:cNvSpPr/>
          <p:nvPr/>
        </p:nvSpPr>
        <p:spPr>
          <a:xfrm>
            <a:off x="2191485" y="6460974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MQ13. Have you ever rekindled a past relationship?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43F71A9-8E39-BBBD-C6E5-531F7D0798DA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672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2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Consequences of rekindling a relationship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800" dirty="0">
                <a:solidFill>
                  <a:srgbClr val="003399"/>
                </a:solidFill>
              </a:rPr>
              <a:t>Rekindled relationships are much likely to have improved (35%) than worsened (27%) according to single UK adults.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53FBA-55D4-03B4-E381-43BB3F88BC0C}"/>
              </a:ext>
            </a:extLst>
          </p:cNvPr>
          <p:cNvSpPr/>
          <p:nvPr/>
        </p:nvSpPr>
        <p:spPr>
          <a:xfrm>
            <a:off x="2191485" y="6457436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MQ14. How did your most recent rekindled relationship turn out? Select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All rekindling a past relationship (187), 18-28s (Gen Z) (94), 29-43s (Millennial) (31), 44-58s (Gen X) (44), 59+ (Boomer) (18)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F043344-B874-7A85-C757-3A00F5E68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246010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4409E7-2E0A-E83E-5BCB-98948702E2B0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052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398364B-E460-E3F3-3DE7-2F4B8FC41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454939"/>
              </p:ext>
            </p:extLst>
          </p:nvPr>
        </p:nvGraphicFramePr>
        <p:xfrm>
          <a:off x="-21066" y="1399409"/>
          <a:ext cx="5310535" cy="50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071501-C924-4424-89FF-DAB0637BA95E}"/>
              </a:ext>
            </a:extLst>
          </p:cNvPr>
          <p:cNvSpPr/>
          <p:nvPr/>
        </p:nvSpPr>
        <p:spPr>
          <a:xfrm>
            <a:off x="2191485" y="6453219"/>
            <a:ext cx="6404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MQ15. What was the biggest contributor to your last breakup/heartbreak? Select all that apply.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4AE081A-60C9-4470-BAEA-284C6D7FA1E8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E7E6E6">
                    <a:lumMod val="10000"/>
                  </a:srgbClr>
                </a:solidFill>
              </a:rPr>
              <a:t>Biggest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contributors to last breakup/heartbreak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9B320AF-4E8B-38B9-F88B-82C5D3DD07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600" dirty="0">
                <a:solidFill>
                  <a:srgbClr val="003399"/>
                </a:solidFill>
              </a:rPr>
              <a:t>‘Growing apart’ is the no. 1 contributor for Millennials &amp; Gen X, ‘infidelity’ for Boomers and ‘lack of communication’ for Gen Z in the UK.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F4DB79DD-CE99-33C4-CEAF-0F74510ED3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307983"/>
              </p:ext>
            </p:extLst>
          </p:nvPr>
        </p:nvGraphicFramePr>
        <p:xfrm>
          <a:off x="7958823" y="1399409"/>
          <a:ext cx="5310535" cy="50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99CAA0-4F2C-AA36-6C01-E0E6F47E29B5}"/>
              </a:ext>
            </a:extLst>
          </p:cNvPr>
          <p:cNvSpPr txBox="1"/>
          <p:nvPr/>
        </p:nvSpPr>
        <p:spPr>
          <a:xfrm>
            <a:off x="4231116" y="1544095"/>
            <a:ext cx="762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Gen 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543EF-775C-2BA5-5150-555DDE365867}"/>
              </a:ext>
            </a:extLst>
          </p:cNvPr>
          <p:cNvSpPr txBox="1"/>
          <p:nvPr/>
        </p:nvSpPr>
        <p:spPr>
          <a:xfrm>
            <a:off x="6377349" y="1544095"/>
            <a:ext cx="11042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Millennial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84284-0606-747A-362D-AAB27A559257}"/>
              </a:ext>
            </a:extLst>
          </p:cNvPr>
          <p:cNvSpPr txBox="1"/>
          <p:nvPr/>
        </p:nvSpPr>
        <p:spPr>
          <a:xfrm>
            <a:off x="8354703" y="1544095"/>
            <a:ext cx="11042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Gen 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53D88B-89F9-E8BF-AB24-B6F71E2578B6}"/>
              </a:ext>
            </a:extLst>
          </p:cNvPr>
          <p:cNvSpPr txBox="1"/>
          <p:nvPr/>
        </p:nvSpPr>
        <p:spPr>
          <a:xfrm>
            <a:off x="10265380" y="1544095"/>
            <a:ext cx="11042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Boomer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3575DA-8F97-BB52-EFF8-4455F87F45FF}"/>
              </a:ext>
            </a:extLst>
          </p:cNvPr>
          <p:cNvSpPr txBox="1"/>
          <p:nvPr/>
        </p:nvSpPr>
        <p:spPr>
          <a:xfrm>
            <a:off x="2262716" y="1544095"/>
            <a:ext cx="762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Total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F9CF15B-F26A-9B43-813A-07E5E52770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691756"/>
              </p:ext>
            </p:extLst>
          </p:nvPr>
        </p:nvGraphicFramePr>
        <p:xfrm>
          <a:off x="6078743" y="1399409"/>
          <a:ext cx="5310535" cy="50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613FA90-125E-15CE-31B0-2346E836C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312050"/>
              </p:ext>
            </p:extLst>
          </p:nvPr>
        </p:nvGraphicFramePr>
        <p:xfrm>
          <a:off x="4067040" y="1399409"/>
          <a:ext cx="5310535" cy="50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8C7F23B-C77C-F756-C71D-7EB78CD73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382615"/>
              </p:ext>
            </p:extLst>
          </p:nvPr>
        </p:nvGraphicFramePr>
        <p:xfrm>
          <a:off x="1940345" y="1399409"/>
          <a:ext cx="5310535" cy="50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644820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9768097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Believing in “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the one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”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800" dirty="0">
                <a:solidFill>
                  <a:srgbClr val="003399"/>
                </a:solidFill>
              </a:rPr>
              <a:t>Half (52%) of singles in the UK believe in the concept of ‘</a:t>
            </a:r>
            <a:r>
              <a:rPr lang="en-GB" sz="2800" i="1" dirty="0">
                <a:solidFill>
                  <a:srgbClr val="003399"/>
                </a:solidFill>
              </a:rPr>
              <a:t>the one</a:t>
            </a:r>
            <a:r>
              <a:rPr lang="en-GB" sz="2800" dirty="0">
                <a:solidFill>
                  <a:srgbClr val="003399"/>
                </a:solidFill>
              </a:rPr>
              <a:t>’, peaking at 60% of Gen Z, closely followed by 59% of Millennials.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53FBA-55D4-03B4-E381-43BB3F88BC0C}"/>
              </a:ext>
            </a:extLst>
          </p:cNvPr>
          <p:cNvSpPr/>
          <p:nvPr/>
        </p:nvSpPr>
        <p:spPr>
          <a:xfrm>
            <a:off x="2191485" y="6460973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MQ16. Do you believe in the concept of "the one" when it comes to romantic relationships?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F89771A-DFE4-A37B-6899-6B24CC9580BA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687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037278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Being cheated on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800" dirty="0">
                <a:solidFill>
                  <a:srgbClr val="003399"/>
                </a:solidFill>
              </a:rPr>
              <a:t>Half of single UK adults have been cheated on, peaking at 65% among Millennials, closely followed by 64% of Gen X.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BA0116-17C7-0A63-DBF2-5148BA31B67E}"/>
              </a:ext>
            </a:extLst>
          </p:cNvPr>
          <p:cNvSpPr/>
          <p:nvPr/>
        </p:nvSpPr>
        <p:spPr>
          <a:xfrm>
            <a:off x="2191485" y="6456097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MQNEW2. Have you ever been cheated on?.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5476C1-4865-EFF6-4349-902DE0C26DFB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79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85802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Being the person to end a romantic relationship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800" dirty="0">
                <a:solidFill>
                  <a:srgbClr val="003399"/>
                </a:solidFill>
              </a:rPr>
              <a:t>The majority of single UK adults (81%) have ended a romantic relationship or connection with someone.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53FBA-55D4-03B4-E381-43BB3F88BC0C}"/>
              </a:ext>
            </a:extLst>
          </p:cNvPr>
          <p:cNvSpPr/>
          <p:nvPr/>
        </p:nvSpPr>
        <p:spPr>
          <a:xfrm>
            <a:off x="2191485" y="6460973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MQ17. Have you ever ended a romantic relationship/connection with someone?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090BC26-C78E-0098-0643-1F0D15CC7A76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160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C29B8D-50D8-4C1C-AA29-70D4039B084A}"/>
              </a:ext>
            </a:extLst>
          </p:cNvPr>
          <p:cNvSpPr/>
          <p:nvPr/>
        </p:nvSpPr>
        <p:spPr>
          <a:xfrm>
            <a:off x="2191485" y="6455085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MQ18. How did you end things the last time you ended a romantic relationship/connection with someone? Select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All ending a relationship with someone (328), 18-28s (Gen Z) (134), 29-43s (Millennial) (57), 44-58s (Gen X) (84), 59+s (Boomer) (53)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795373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E7E6E6">
                    <a:lumMod val="10000"/>
                  </a:srgbClr>
                </a:solidFill>
              </a:rPr>
              <a:t>Method of ending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a romantic relationship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dirty="0">
                <a:solidFill>
                  <a:srgbClr val="003399"/>
                </a:solidFill>
              </a:rPr>
              <a:t>6 in 10 (57%) single UK adults were ‘honest with’ the person they ended their most recent relationship with; ‘let them down easy’ is the next most likely option.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42B3D2F-D124-4B6C-C71D-D38214303C68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092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C29B8D-50D8-4C1C-AA29-70D4039B084A}"/>
              </a:ext>
            </a:extLst>
          </p:cNvPr>
          <p:cNvSpPr/>
          <p:nvPr/>
        </p:nvSpPr>
        <p:spPr>
          <a:xfrm>
            <a:off x="2191485" y="6455086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MQ19. When did you know you wanted to end your last romantic relationship/connection? Select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All ending a relationship with someone (328), 18-28s (Gen Z) (134), 29-43s (Millennial) (57), 44-58s (Gen X) (84), 59+s (Boomer) (53)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419695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E7E6E6">
                    <a:lumMod val="10000"/>
                  </a:srgbClr>
                </a:solidFill>
              </a:rPr>
              <a:t>Knowing when wanted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to end last romantic relationship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dirty="0">
                <a:solidFill>
                  <a:srgbClr val="003399"/>
                </a:solidFill>
              </a:rPr>
              <a:t>3 in 10 single UK adults (31%) knew they wanted to end their most recent relationship within month one. Gen Z and Millennials decide most quickly.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D6BEEF8-4C93-09BB-787B-9C9E75C76F9F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82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C29B8D-50D8-4C1C-AA29-70D4039B084A}"/>
              </a:ext>
            </a:extLst>
          </p:cNvPr>
          <p:cNvSpPr/>
          <p:nvPr/>
        </p:nvSpPr>
        <p:spPr>
          <a:xfrm>
            <a:off x="2191485" y="6455086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MQ20. When did you actually end the romantic relationship/connection with that person? Select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All ending a relationship with someone (328), 18-28s (Gen Z) (134), 29-43s (Millennial) (57), 44-58s (Gen X) (84), 59+s (Boomer) (53)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486610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Actually ending their last relationship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8E190E4-748E-7C81-33D5-5BFD1F95C3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dirty="0">
                <a:solidFill>
                  <a:srgbClr val="003399"/>
                </a:solidFill>
              </a:rPr>
              <a:t>A quarter of single UK adults (24%) actually ended their most recent relationship within month one. Gen Z end relationships more quickly than other gens.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3473D79-5159-97EA-A0C0-92F3FA9B8FF9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630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722721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Sex with an ex after breaking up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800" dirty="0">
                <a:solidFill>
                  <a:srgbClr val="003399"/>
                </a:solidFill>
              </a:rPr>
              <a:t>4 in 10 single UK adults have had sex with an ex after breaking up with them, peaking at 58% among Millennials.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53FBA-55D4-03B4-E381-43BB3F88BC0C}"/>
              </a:ext>
            </a:extLst>
          </p:cNvPr>
          <p:cNvSpPr/>
          <p:nvPr/>
        </p:nvSpPr>
        <p:spPr>
          <a:xfrm>
            <a:off x="2191485" y="6460972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MQ21. Have you ever had sex with an ex after you broke up?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1F7B541-9E0B-97D7-53BB-4E95AC0AB33C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40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CEB23D0-5E8D-454F-998E-A9FAD8B20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F2AFCB-0989-1D45-C902-9AEAC2EAD801}"/>
              </a:ext>
            </a:extLst>
          </p:cNvPr>
          <p:cNvSpPr/>
          <p:nvPr/>
        </p:nvSpPr>
        <p:spPr>
          <a:xfrm>
            <a:off x="6877050" y="2931675"/>
            <a:ext cx="4629150" cy="684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E6C6D15-FFA3-5166-709D-E7DC8494005B}"/>
              </a:ext>
            </a:extLst>
          </p:cNvPr>
          <p:cNvSpPr txBox="1">
            <a:spLocks/>
          </p:cNvSpPr>
          <p:nvPr/>
        </p:nvSpPr>
        <p:spPr>
          <a:xfrm>
            <a:off x="7172327" y="3038743"/>
            <a:ext cx="4429124" cy="4698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GB" b="1" dirty="0">
                <a:solidFill>
                  <a:schemeClr val="bg1"/>
                </a:solidFill>
              </a:rPr>
              <a:t>Other status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0029A9D-1BE7-8524-22FD-1F0270407542}"/>
              </a:ext>
            </a:extLst>
          </p:cNvPr>
          <p:cNvCxnSpPr>
            <a:cxnSpLocks/>
          </p:cNvCxnSpPr>
          <p:nvPr/>
        </p:nvCxnSpPr>
        <p:spPr>
          <a:xfrm flipH="1">
            <a:off x="2619375" y="5063795"/>
            <a:ext cx="933450" cy="5861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AFF8D9-8953-ACBF-252E-44BAEFACC6A9}"/>
              </a:ext>
            </a:extLst>
          </p:cNvPr>
          <p:cNvCxnSpPr>
            <a:cxnSpLocks/>
          </p:cNvCxnSpPr>
          <p:nvPr/>
        </p:nvCxnSpPr>
        <p:spPr>
          <a:xfrm>
            <a:off x="3552825" y="5063795"/>
            <a:ext cx="842962" cy="5861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162981-F443-1356-47AC-D1F384B8BBB7}"/>
              </a:ext>
            </a:extLst>
          </p:cNvPr>
          <p:cNvSpPr/>
          <p:nvPr/>
        </p:nvSpPr>
        <p:spPr>
          <a:xfrm>
            <a:off x="6877050" y="1820913"/>
            <a:ext cx="4629150" cy="972000"/>
          </a:xfrm>
          <a:prstGeom prst="roundRect">
            <a:avLst/>
          </a:prstGeom>
          <a:solidFill>
            <a:srgbClr val="2AC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A406E08-ECEA-D245-96EE-26A3EDEB61B4}"/>
              </a:ext>
            </a:extLst>
          </p:cNvPr>
          <p:cNvSpPr/>
          <p:nvPr/>
        </p:nvSpPr>
        <p:spPr>
          <a:xfrm>
            <a:off x="933450" y="1820913"/>
            <a:ext cx="5400000" cy="3829065"/>
          </a:xfrm>
          <a:prstGeom prst="round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E1BA0AB8-B3D5-358C-B394-FFF6A38354C5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99"/>
              </a:buClr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Survey qualification criteria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64926BA3-E693-9D83-E651-85544ED26DF2}"/>
              </a:ext>
            </a:extLst>
          </p:cNvPr>
          <p:cNvSpPr txBox="1">
            <a:spLocks/>
          </p:cNvSpPr>
          <p:nvPr/>
        </p:nvSpPr>
        <p:spPr>
          <a:xfrm>
            <a:off x="186770" y="171341"/>
            <a:ext cx="11762775" cy="3326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FBE4A"/>
              </a:buClr>
              <a:buFontTx/>
              <a:buNone/>
              <a:tabLst/>
              <a:defRPr sz="2400" b="1" i="0" kern="1200" cap="none" spc="0" baseline="0">
                <a:solidFill>
                  <a:srgbClr val="70BF4A"/>
                </a:solidFill>
                <a:latin typeface="Arial"/>
                <a:ea typeface="Arial" charset="0"/>
                <a:cs typeface="Arial Black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3399"/>
                </a:solidFill>
              </a:rPr>
              <a:t>People ‘in a relationship’ or ‘</a:t>
            </a:r>
            <a:r>
              <a:rPr lang="en-GB" sz="2800" dirty="0">
                <a:solidFill>
                  <a:srgbClr val="2ACDFF"/>
                </a:solidFill>
              </a:rPr>
              <a:t>single</a:t>
            </a:r>
            <a:r>
              <a:rPr lang="en-GB" sz="2800" dirty="0">
                <a:solidFill>
                  <a:srgbClr val="003399"/>
                </a:solidFill>
              </a:rPr>
              <a:t>’ qualified to take part in this survey. This report focuses on those who are ‘</a:t>
            </a:r>
            <a:r>
              <a:rPr lang="en-GB" sz="2800" dirty="0">
                <a:solidFill>
                  <a:srgbClr val="2ACDFF"/>
                </a:solidFill>
              </a:rPr>
              <a:t>single</a:t>
            </a:r>
            <a:r>
              <a:rPr lang="en-GB" sz="2800" dirty="0">
                <a:solidFill>
                  <a:srgbClr val="003399"/>
                </a:solidFill>
              </a:rPr>
              <a:t>’.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B5F8A23-9E54-7F26-E94A-7887682C4D45}"/>
              </a:ext>
            </a:extLst>
          </p:cNvPr>
          <p:cNvSpPr txBox="1">
            <a:spLocks/>
          </p:cNvSpPr>
          <p:nvPr/>
        </p:nvSpPr>
        <p:spPr>
          <a:xfrm>
            <a:off x="1133476" y="3159445"/>
            <a:ext cx="5095874" cy="11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GB" b="1" dirty="0">
                <a:solidFill>
                  <a:schemeClr val="bg1"/>
                </a:solidFill>
              </a:rPr>
              <a:t>Married</a:t>
            </a:r>
          </a:p>
          <a:p>
            <a:pPr>
              <a:buClr>
                <a:schemeClr val="bg1"/>
              </a:buClr>
            </a:pPr>
            <a:r>
              <a:rPr lang="en-GB" b="1" dirty="0">
                <a:solidFill>
                  <a:schemeClr val="bg1"/>
                </a:solidFill>
              </a:rPr>
              <a:t>Co-habiting / living with a partner</a:t>
            </a:r>
          </a:p>
          <a:p>
            <a:pPr>
              <a:buClr>
                <a:schemeClr val="bg1"/>
              </a:buClr>
            </a:pPr>
            <a:r>
              <a:rPr lang="en-GB" b="1" dirty="0">
                <a:solidFill>
                  <a:schemeClr val="bg1"/>
                </a:solidFill>
              </a:rPr>
              <a:t>Co-habiting / living with multiple partners</a:t>
            </a:r>
          </a:p>
          <a:p>
            <a:pPr>
              <a:buClr>
                <a:schemeClr val="bg1"/>
              </a:buClr>
            </a:pPr>
            <a:r>
              <a:rPr lang="en-GB" b="1" dirty="0">
                <a:solidFill>
                  <a:schemeClr val="bg1"/>
                </a:solidFill>
              </a:rPr>
              <a:t>In a committed and monogamous relationship, but not living with a partner</a:t>
            </a:r>
          </a:p>
          <a:p>
            <a:pPr>
              <a:buClr>
                <a:schemeClr val="bg1"/>
              </a:buClr>
            </a:pPr>
            <a:r>
              <a:rPr lang="en-GB" b="1" dirty="0">
                <a:solidFill>
                  <a:schemeClr val="bg1"/>
                </a:solidFill>
              </a:rPr>
              <a:t>In a committed and polyamorous relationship, but not living with one or more partners</a:t>
            </a:r>
          </a:p>
          <a:p>
            <a:pPr>
              <a:buClr>
                <a:schemeClr val="bg1"/>
              </a:buClr>
            </a:pPr>
            <a:r>
              <a:rPr lang="en-GB" b="1" dirty="0">
                <a:solidFill>
                  <a:schemeClr val="bg1"/>
                </a:solidFill>
              </a:rPr>
              <a:t>In a committed and open relationship, but not living with a partner</a:t>
            </a:r>
          </a:p>
          <a:p>
            <a:pPr>
              <a:buClr>
                <a:schemeClr val="bg1"/>
              </a:buClr>
            </a:pPr>
            <a:r>
              <a:rPr lang="en-GB" b="1" dirty="0">
                <a:solidFill>
                  <a:schemeClr val="bg1"/>
                </a:solidFill>
              </a:rPr>
              <a:t>In process of divorcing / separating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0B3D1B1A-57F9-09FD-F7B8-3309AD6ACB6B}"/>
              </a:ext>
            </a:extLst>
          </p:cNvPr>
          <p:cNvSpPr txBox="1">
            <a:spLocks/>
          </p:cNvSpPr>
          <p:nvPr/>
        </p:nvSpPr>
        <p:spPr>
          <a:xfrm>
            <a:off x="7172327" y="2026279"/>
            <a:ext cx="4429124" cy="5612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GB" b="1" dirty="0">
                <a:solidFill>
                  <a:schemeClr val="bg1"/>
                </a:solidFill>
              </a:rPr>
              <a:t>Single and dating</a:t>
            </a:r>
          </a:p>
          <a:p>
            <a:pPr>
              <a:buClr>
                <a:schemeClr val="bg1"/>
              </a:buClr>
            </a:pPr>
            <a:r>
              <a:rPr lang="en-GB" b="1" dirty="0">
                <a:solidFill>
                  <a:schemeClr val="bg1"/>
                </a:solidFill>
              </a:rPr>
              <a:t>Single and not dating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0305B0F-969A-6408-7705-FA1F5C4D3FAF}"/>
              </a:ext>
            </a:extLst>
          </p:cNvPr>
          <p:cNvSpPr/>
          <p:nvPr/>
        </p:nvSpPr>
        <p:spPr>
          <a:xfrm>
            <a:off x="6877049" y="3866166"/>
            <a:ext cx="4629149" cy="1783812"/>
          </a:xfrm>
          <a:prstGeom prst="roundRect">
            <a:avLst/>
          </a:prstGeom>
          <a:noFill/>
          <a:ln w="38100">
            <a:solidFill>
              <a:srgbClr val="020C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E5C5CE-3CF6-327A-E855-07F33AC94B07}"/>
              </a:ext>
            </a:extLst>
          </p:cNvPr>
          <p:cNvGrpSpPr/>
          <p:nvPr/>
        </p:nvGrpSpPr>
        <p:grpSpPr>
          <a:xfrm>
            <a:off x="7095516" y="4132751"/>
            <a:ext cx="4163034" cy="1250642"/>
            <a:chOff x="7095516" y="3948049"/>
            <a:chExt cx="4163034" cy="125064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AC718F1-527D-5C6D-10A3-61A28E846F3F}"/>
                </a:ext>
              </a:extLst>
            </p:cNvPr>
            <p:cNvGrpSpPr/>
            <p:nvPr/>
          </p:nvGrpSpPr>
          <p:grpSpPr>
            <a:xfrm>
              <a:off x="7095516" y="3948049"/>
              <a:ext cx="4163034" cy="801568"/>
              <a:chOff x="7899639" y="4935124"/>
              <a:chExt cx="3177936" cy="801568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1DD6DCD4-6B0E-1928-8B30-92E5E97B5C0C}"/>
                  </a:ext>
                </a:extLst>
              </p:cNvPr>
              <p:cNvSpPr/>
              <p:nvPr/>
            </p:nvSpPr>
            <p:spPr>
              <a:xfrm>
                <a:off x="7899639" y="4936098"/>
                <a:ext cx="540000" cy="360000"/>
              </a:xfrm>
              <a:prstGeom prst="roundRect">
                <a:avLst/>
              </a:prstGeom>
              <a:solidFill>
                <a:srgbClr val="0033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Text Placeholder 1">
                <a:extLst>
                  <a:ext uri="{FF2B5EF4-FFF2-40B4-BE49-F238E27FC236}">
                    <a16:creationId xmlns:a16="http://schemas.microsoft.com/office/drawing/2014/main" id="{766C24D8-0B19-A0CA-9E3F-162BB7E49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62975" y="4935124"/>
                <a:ext cx="2514600" cy="361949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rmAutofit/>
              </a:bodyPr>
              <a:lstStyle>
                <a:lvl1pPr marL="236538" indent="-236538" algn="l" defTabSz="457200" rtl="0" eaLnBrk="1" latinLnBrk="0" hangingPunct="1">
                  <a:spcBef>
                    <a:spcPct val="20000"/>
                  </a:spcBef>
                  <a:buClr>
                    <a:srgbClr val="6FBE4A"/>
                  </a:buClr>
                  <a:buFont typeface="Arial" panose="020B0604020202020204" pitchFamily="34" charset="0"/>
                  <a:buChar char="•"/>
                  <a:tabLst/>
                  <a:defRPr sz="1800" b="0" i="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628650" indent="-171450" algn="l" defTabSz="457200" rtl="0" eaLnBrk="1" latinLnBrk="0" hangingPunct="1">
                  <a:spcBef>
                    <a:spcPct val="20000"/>
                  </a:spcBef>
                  <a:buClr>
                    <a:srgbClr val="6FBE4A"/>
                  </a:buClr>
                  <a:buFont typeface="Arial" panose="020B0604020202020204" pitchFamily="34" charset="0"/>
                  <a:buChar char="•"/>
                  <a:tabLst/>
                  <a:defRPr sz="1600" b="0" i="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085850" indent="-171450" algn="l" defTabSz="457200" rtl="0" eaLnBrk="1" latinLnBrk="0" hangingPunct="1">
                  <a:spcBef>
                    <a:spcPct val="20000"/>
                  </a:spcBef>
                  <a:buClr>
                    <a:srgbClr val="6FBE4A"/>
                  </a:buClr>
                  <a:buFont typeface="Arial" panose="020B0604020202020204" pitchFamily="34" charset="0"/>
                  <a:buChar char="•"/>
                  <a:tabLst/>
                  <a:defRPr sz="1400" b="0" i="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buClr>
                    <a:srgbClr val="6FBE4A"/>
                  </a:buClr>
                  <a:buFont typeface="Arial" panose="020B0604020202020204" pitchFamily="34" charset="0"/>
                  <a:buChar char="•"/>
                  <a:tabLst/>
                  <a:defRPr sz="1200" b="0" i="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buClr>
                    <a:srgbClr val="6FBE4A"/>
                  </a:buClr>
                  <a:buFont typeface="Arial" panose="020B0604020202020204" pitchFamily="34" charset="0"/>
                  <a:buChar char="•"/>
                  <a:tabLst/>
                  <a:defRPr sz="1100" b="0" i="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bg1"/>
                  </a:buClr>
                  <a:buNone/>
                </a:pPr>
                <a:r>
                  <a:rPr lang="en-GB" sz="1400" b="1" dirty="0"/>
                  <a:t>In a relationship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628834A0-6EE3-4A97-5CFA-BC8C27326734}"/>
                  </a:ext>
                </a:extLst>
              </p:cNvPr>
              <p:cNvSpPr/>
              <p:nvPr/>
            </p:nvSpPr>
            <p:spPr>
              <a:xfrm>
                <a:off x="7899639" y="5375717"/>
                <a:ext cx="540000" cy="360000"/>
              </a:xfrm>
              <a:prstGeom prst="roundRect">
                <a:avLst/>
              </a:prstGeom>
              <a:solidFill>
                <a:srgbClr val="2ACD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Text Placeholder 1">
                <a:extLst>
                  <a:ext uri="{FF2B5EF4-FFF2-40B4-BE49-F238E27FC236}">
                    <a16:creationId xmlns:a16="http://schemas.microsoft.com/office/drawing/2014/main" id="{34C18D82-F10D-3C4D-B82B-BDE81FCD20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62975" y="5374743"/>
                <a:ext cx="2514600" cy="361949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236538" indent="-236538" algn="l" defTabSz="457200" rtl="0" eaLnBrk="1" latinLnBrk="0" hangingPunct="1">
                  <a:spcBef>
                    <a:spcPct val="20000"/>
                  </a:spcBef>
                  <a:buClr>
                    <a:srgbClr val="6FBE4A"/>
                  </a:buClr>
                  <a:buFont typeface="Arial" panose="020B0604020202020204" pitchFamily="34" charset="0"/>
                  <a:buChar char="•"/>
                  <a:tabLst/>
                  <a:defRPr sz="1800" b="0" i="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628650" indent="-171450" algn="l" defTabSz="457200" rtl="0" eaLnBrk="1" latinLnBrk="0" hangingPunct="1">
                  <a:spcBef>
                    <a:spcPct val="20000"/>
                  </a:spcBef>
                  <a:buClr>
                    <a:srgbClr val="6FBE4A"/>
                  </a:buClr>
                  <a:buFont typeface="Arial" panose="020B0604020202020204" pitchFamily="34" charset="0"/>
                  <a:buChar char="•"/>
                  <a:tabLst/>
                  <a:defRPr sz="1600" b="0" i="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085850" indent="-171450" algn="l" defTabSz="457200" rtl="0" eaLnBrk="1" latinLnBrk="0" hangingPunct="1">
                  <a:spcBef>
                    <a:spcPct val="20000"/>
                  </a:spcBef>
                  <a:buClr>
                    <a:srgbClr val="6FBE4A"/>
                  </a:buClr>
                  <a:buFont typeface="Arial" panose="020B0604020202020204" pitchFamily="34" charset="0"/>
                  <a:buChar char="•"/>
                  <a:tabLst/>
                  <a:defRPr sz="1400" b="0" i="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buClr>
                    <a:srgbClr val="6FBE4A"/>
                  </a:buClr>
                  <a:buFont typeface="Arial" panose="020B0604020202020204" pitchFamily="34" charset="0"/>
                  <a:buChar char="•"/>
                  <a:tabLst/>
                  <a:defRPr sz="1200" b="0" i="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buClr>
                    <a:srgbClr val="6FBE4A"/>
                  </a:buClr>
                  <a:buFont typeface="Arial" panose="020B0604020202020204" pitchFamily="34" charset="0"/>
                  <a:buChar char="•"/>
                  <a:tabLst/>
                  <a:defRPr sz="1100" b="0" i="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bg1"/>
                  </a:buClr>
                  <a:buNone/>
                </a:pPr>
                <a:r>
                  <a:rPr lang="en-GB" sz="1400" b="1" dirty="0"/>
                  <a:t>Single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84DCDE5-30B4-9B91-D290-2CA23988DB32}"/>
                </a:ext>
              </a:extLst>
            </p:cNvPr>
            <p:cNvSpPr/>
            <p:nvPr/>
          </p:nvSpPr>
          <p:spPr>
            <a:xfrm>
              <a:off x="7095516" y="4830173"/>
              <a:ext cx="707389" cy="3600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 Placeholder 1">
              <a:extLst>
                <a:ext uri="{FF2B5EF4-FFF2-40B4-BE49-F238E27FC236}">
                  <a16:creationId xmlns:a16="http://schemas.microsoft.com/office/drawing/2014/main" id="{8457545A-CC04-2130-1FE4-B238EC6521FB}"/>
                </a:ext>
              </a:extLst>
            </p:cNvPr>
            <p:cNvSpPr txBox="1">
              <a:spLocks/>
            </p:cNvSpPr>
            <p:nvPr/>
          </p:nvSpPr>
          <p:spPr>
            <a:xfrm>
              <a:off x="7964473" y="4836742"/>
              <a:ext cx="3294077" cy="36194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36538" indent="-236538" algn="l" defTabSz="457200" rtl="0" eaLnBrk="1" latinLnBrk="0" hangingPunct="1">
                <a:spcBef>
                  <a:spcPct val="20000"/>
                </a:spcBef>
                <a:buClr>
                  <a:srgbClr val="6FBE4A"/>
                </a:buClr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28650" indent="-171450" algn="l" defTabSz="457200" rtl="0" eaLnBrk="1" latinLnBrk="0" hangingPunct="1">
                <a:spcBef>
                  <a:spcPct val="20000"/>
                </a:spcBef>
                <a:buClr>
                  <a:srgbClr val="6FBE4A"/>
                </a:buClr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085850" indent="-171450" algn="l" defTabSz="457200" rtl="0" eaLnBrk="1" latinLnBrk="0" hangingPunct="1">
                <a:spcBef>
                  <a:spcPct val="20000"/>
                </a:spcBef>
                <a:buClr>
                  <a:srgbClr val="6FBE4A"/>
                </a:buClr>
                <a:buFont typeface="Arial" panose="020B0604020202020204" pitchFamily="34" charset="0"/>
                <a:buChar char="•"/>
                <a:tabLst/>
                <a:defRPr sz="14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buClr>
                  <a:srgbClr val="6FBE4A"/>
                </a:buClr>
                <a:buFont typeface="Arial" panose="020B0604020202020204" pitchFamily="34" charset="0"/>
                <a:buChar char="•"/>
                <a:tabLst/>
                <a:defRPr sz="12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buClr>
                  <a:srgbClr val="6FBE4A"/>
                </a:buClr>
                <a:buFont typeface="Arial" panose="020B0604020202020204" pitchFamily="34" charset="0"/>
                <a:buChar char="•"/>
                <a:tabLst/>
                <a:defRPr sz="11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bg1"/>
                </a:buClr>
                <a:buNone/>
              </a:pPr>
              <a:r>
                <a:rPr lang="en-GB" sz="1400" b="1" dirty="0"/>
                <a:t>Did not qualify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4893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69391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Having sex with someone after finding out they cheated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800" dirty="0">
                <a:solidFill>
                  <a:srgbClr val="003399"/>
                </a:solidFill>
              </a:rPr>
              <a:t>1 in 4 single UK adults have had sex with someone after finding out they cheated on them, peaking at 30% among Gen X.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53FBA-55D4-03B4-E381-43BB3F88BC0C}"/>
              </a:ext>
            </a:extLst>
          </p:cNvPr>
          <p:cNvSpPr/>
          <p:nvPr/>
        </p:nvSpPr>
        <p:spPr>
          <a:xfrm>
            <a:off x="2191485" y="6460970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MQ22. Have you ever had sex with someone after finding out they cheated on you?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CBEBC4-0079-8334-2A50-29FAC7F8F548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773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897754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Dating priorities this Autumn/Winter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800" dirty="0">
                <a:solidFill>
                  <a:srgbClr val="003399"/>
                </a:solidFill>
              </a:rPr>
              <a:t>Single UK adults’ top dating priority this Autumn/Winter is a long-term relationship – although 4 in 10 are not sure.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BA0116-17C7-0A63-DBF2-5148BA31B67E}"/>
              </a:ext>
            </a:extLst>
          </p:cNvPr>
          <p:cNvSpPr/>
          <p:nvPr/>
        </p:nvSpPr>
        <p:spPr>
          <a:xfrm>
            <a:off x="2191485" y="6460975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MQ23. What are your dating priorities this Autumn/Winter? Select one.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BF6513-52AC-C470-A162-1A7849394600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2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667243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Personal lessons learnt after a breakup |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I’m… | </a:t>
            </a: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800" dirty="0">
                <a:solidFill>
                  <a:srgbClr val="003399"/>
                </a:solidFill>
              </a:rPr>
              <a:t>3 in 4 (76%) single UK adults have learned that they are ‘more resilient’ after a breakup, peaking at 92% among Boomers.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FCEFF-B84D-BE5F-12F4-1F8AF9F28C63}"/>
              </a:ext>
            </a:extLst>
          </p:cNvPr>
          <p:cNvSpPr/>
          <p:nvPr/>
        </p:nvSpPr>
        <p:spPr>
          <a:xfrm>
            <a:off x="2191485" y="6453881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MQNEW3. What have you learnt about yourself after a breakup? Please select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D78689-796E-BF61-3529-4AF93A5F507C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8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33233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Personal lessons learnt after a breakup |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I’m more… | </a:t>
            </a: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600" dirty="0">
                <a:solidFill>
                  <a:srgbClr val="003399"/>
                </a:solidFill>
              </a:rPr>
              <a:t>Single UK adults are more likely, after a breakup, to feel confident single than in a relationship, particularly those who are older.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FCEFF-B84D-BE5F-12F4-1F8AF9F28C63}"/>
              </a:ext>
            </a:extLst>
          </p:cNvPr>
          <p:cNvSpPr/>
          <p:nvPr/>
        </p:nvSpPr>
        <p:spPr>
          <a:xfrm>
            <a:off x="2191485" y="6453881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MQNEW3. What have you learnt about yourself after a breakup? Please select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C4CC37-0E0F-5DD6-5E15-2645A2B45BA7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03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930108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Personal lessons learnt after a breakup |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I’m … | </a:t>
            </a: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FCEFF-B84D-BE5F-12F4-1F8AF9F28C63}"/>
              </a:ext>
            </a:extLst>
          </p:cNvPr>
          <p:cNvSpPr/>
          <p:nvPr/>
        </p:nvSpPr>
        <p:spPr>
          <a:xfrm>
            <a:off x="2191485" y="6453881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MQNEW3. What have you learnt about yourself after a breakup? Please select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3E5AE60-95AA-245B-16ED-BD69477229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600" dirty="0">
                <a:solidFill>
                  <a:srgbClr val="003399"/>
                </a:solidFill>
              </a:rPr>
              <a:t>Overall, single UK adults are happier when they’re single, however younger singles are happier when in relationship than single.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7A1746-7D2F-CBB7-35F8-767FC7F64635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48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7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wipe dir="r"/>
      </p:transition>
    </mc:Choice>
    <mc:Fallback xmlns="">
      <p:transition spd="slow" advTm="2000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2DD47B-F1DB-477F-9BEC-6B24AC38138A}"/>
              </a:ext>
            </a:extLst>
          </p:cNvPr>
          <p:cNvSpPr txBox="1"/>
          <p:nvPr/>
        </p:nvSpPr>
        <p:spPr>
          <a:xfrm>
            <a:off x="1802657" y="1630038"/>
            <a:ext cx="8079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Gender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F7307D-8B7A-4D33-B5CC-0E6D639F2584}"/>
              </a:ext>
            </a:extLst>
          </p:cNvPr>
          <p:cNvSpPr txBox="1"/>
          <p:nvPr/>
        </p:nvSpPr>
        <p:spPr>
          <a:xfrm>
            <a:off x="5247167" y="1630038"/>
            <a:ext cx="11541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Age group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C5078BB7-DE2D-4239-ADB7-AB1C2D9C2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730198"/>
              </p:ext>
            </p:extLst>
          </p:nvPr>
        </p:nvGraphicFramePr>
        <p:xfrm>
          <a:off x="410842" y="2050605"/>
          <a:ext cx="3589658" cy="2897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25C74F6-1CDD-429B-B8E0-0C68A6C110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6770" y="1151983"/>
            <a:ext cx="11498131" cy="338554"/>
          </a:xfrm>
        </p:spPr>
        <p:txBody>
          <a:bodyPr>
            <a:normAutofit/>
          </a:bodyPr>
          <a:lstStyle/>
          <a:p>
            <a:pPr marL="0" indent="0">
              <a:buClr>
                <a:srgbClr val="003399"/>
              </a:buClr>
              <a:buNone/>
            </a:pP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Demographic profile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  <a:endParaRPr lang="en-GB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D5979CA-B7B3-404C-BE6A-2369A43DF785}"/>
              </a:ext>
            </a:extLst>
          </p:cNvPr>
          <p:cNvSpPr txBox="1">
            <a:spLocks/>
          </p:cNvSpPr>
          <p:nvPr/>
        </p:nvSpPr>
        <p:spPr>
          <a:xfrm>
            <a:off x="186770" y="171341"/>
            <a:ext cx="11762775" cy="3326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FBE4A"/>
              </a:buClr>
              <a:buFontTx/>
              <a:buNone/>
              <a:tabLst/>
              <a:defRPr sz="2400" b="1" i="0" kern="1200" cap="none" spc="0" baseline="0">
                <a:solidFill>
                  <a:srgbClr val="70BF4A"/>
                </a:solidFill>
                <a:latin typeface="Arial"/>
                <a:ea typeface="Arial" charset="0"/>
                <a:cs typeface="Arial Black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3399"/>
                </a:solidFill>
              </a:rPr>
              <a:t>We interviewed 809 UK adults aged 18+ between September 13-19, 2023. 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CC7BEA6A-A6BE-47D5-AC22-31881A56F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546176"/>
              </p:ext>
            </p:extLst>
          </p:nvPr>
        </p:nvGraphicFramePr>
        <p:xfrm>
          <a:off x="4019799" y="2050605"/>
          <a:ext cx="3589658" cy="2897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A38BEE5E-DD94-4A36-9F4D-EF598B3C2142}"/>
              </a:ext>
            </a:extLst>
          </p:cNvPr>
          <p:cNvSpPr/>
          <p:nvPr/>
        </p:nvSpPr>
        <p:spPr>
          <a:xfrm>
            <a:off x="1261941" y="5188445"/>
            <a:ext cx="360000" cy="1800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73FBCEBA-1655-4184-93C2-C13EDEA7A8BF}"/>
              </a:ext>
            </a:extLst>
          </p:cNvPr>
          <p:cNvSpPr txBox="1">
            <a:spLocks/>
          </p:cNvSpPr>
          <p:nvPr/>
        </p:nvSpPr>
        <p:spPr>
          <a:xfrm>
            <a:off x="1703867" y="5174793"/>
            <a:ext cx="1440000" cy="180000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4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99"/>
              </a:buClr>
              <a:buFontTx/>
              <a:buNone/>
            </a:pPr>
            <a:r>
              <a:rPr lang="en-GB" sz="1200" b="1" dirty="0">
                <a:solidFill>
                  <a:schemeClr val="bg2">
                    <a:lumMod val="10000"/>
                  </a:schemeClr>
                </a:solidFill>
              </a:rPr>
              <a:t>Male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2FA0B5-61B4-4B58-996E-323680C56FF8}"/>
              </a:ext>
            </a:extLst>
          </p:cNvPr>
          <p:cNvSpPr/>
          <p:nvPr/>
        </p:nvSpPr>
        <p:spPr>
          <a:xfrm>
            <a:off x="1261941" y="5417045"/>
            <a:ext cx="360000" cy="180000"/>
          </a:xfrm>
          <a:prstGeom prst="rect">
            <a:avLst/>
          </a:prstGeom>
          <a:solidFill>
            <a:srgbClr val="2AC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1FAFDC57-C0AE-4FAF-9BC9-54EBF7A4A4E7}"/>
              </a:ext>
            </a:extLst>
          </p:cNvPr>
          <p:cNvSpPr txBox="1">
            <a:spLocks/>
          </p:cNvSpPr>
          <p:nvPr/>
        </p:nvSpPr>
        <p:spPr>
          <a:xfrm>
            <a:off x="1703867" y="5403393"/>
            <a:ext cx="1440000" cy="180000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4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99"/>
              </a:buClr>
              <a:buFontTx/>
              <a:buNone/>
            </a:pPr>
            <a:r>
              <a:rPr lang="en-GB" sz="1200" b="1" dirty="0">
                <a:solidFill>
                  <a:schemeClr val="bg2">
                    <a:lumMod val="10000"/>
                  </a:schemeClr>
                </a:solidFill>
              </a:rPr>
              <a:t>Female</a:t>
            </a:r>
          </a:p>
        </p:txBody>
      </p:sp>
      <p:sp>
        <p:nvSpPr>
          <p:cNvPr id="66" name="Text Placeholder 1">
            <a:extLst>
              <a:ext uri="{FF2B5EF4-FFF2-40B4-BE49-F238E27FC236}">
                <a16:creationId xmlns:a16="http://schemas.microsoft.com/office/drawing/2014/main" id="{70D15166-96DF-4862-9B5C-7F40BEB015F9}"/>
              </a:ext>
            </a:extLst>
          </p:cNvPr>
          <p:cNvSpPr txBox="1">
            <a:spLocks/>
          </p:cNvSpPr>
          <p:nvPr/>
        </p:nvSpPr>
        <p:spPr>
          <a:xfrm>
            <a:off x="1265717" y="5679618"/>
            <a:ext cx="1656000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4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99"/>
              </a:buClr>
              <a:buFontTx/>
              <a:buNone/>
            </a:pPr>
            <a:r>
              <a:rPr lang="en-GB" sz="1000" b="1" dirty="0">
                <a:solidFill>
                  <a:schemeClr val="bg2">
                    <a:lumMod val="10000"/>
                  </a:schemeClr>
                </a:solidFill>
              </a:rPr>
              <a:t>Other answers sum to 2%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A3FF9F-09E1-43EB-AC61-3E1762D8C80B}"/>
              </a:ext>
            </a:extLst>
          </p:cNvPr>
          <p:cNvSpPr/>
          <p:nvPr/>
        </p:nvSpPr>
        <p:spPr>
          <a:xfrm>
            <a:off x="2191485" y="6476850"/>
            <a:ext cx="8419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(809)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93CD88-82C6-22B0-0949-54197D840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307597"/>
              </p:ext>
            </p:extLst>
          </p:nvPr>
        </p:nvGraphicFramePr>
        <p:xfrm>
          <a:off x="6708450" y="1490537"/>
          <a:ext cx="5970223" cy="366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9884D9C-09C0-A4E8-3CAC-B611C30745C0}"/>
              </a:ext>
            </a:extLst>
          </p:cNvPr>
          <p:cNvSpPr/>
          <p:nvPr/>
        </p:nvSpPr>
        <p:spPr>
          <a:xfrm>
            <a:off x="8716572" y="5128981"/>
            <a:ext cx="360000" cy="180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8B48412-6A76-8C47-11B3-40B82E822D4A}"/>
              </a:ext>
            </a:extLst>
          </p:cNvPr>
          <p:cNvSpPr txBox="1">
            <a:spLocks/>
          </p:cNvSpPr>
          <p:nvPr/>
        </p:nvSpPr>
        <p:spPr>
          <a:xfrm>
            <a:off x="9158498" y="5115329"/>
            <a:ext cx="1440000" cy="180000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4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Straight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E88A3E-6E87-8555-91E7-AE34CAC4AC5C}"/>
              </a:ext>
            </a:extLst>
          </p:cNvPr>
          <p:cNvSpPr/>
          <p:nvPr/>
        </p:nvSpPr>
        <p:spPr>
          <a:xfrm>
            <a:off x="8716572" y="5357581"/>
            <a:ext cx="360000" cy="180000"/>
          </a:xfrm>
          <a:prstGeom prst="rect">
            <a:avLst/>
          </a:prstGeom>
          <a:solidFill>
            <a:srgbClr val="4BF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001F70-73FC-2423-8B00-09BA29930CDB}"/>
              </a:ext>
            </a:extLst>
          </p:cNvPr>
          <p:cNvSpPr/>
          <p:nvPr/>
        </p:nvSpPr>
        <p:spPr>
          <a:xfrm>
            <a:off x="8716572" y="5586181"/>
            <a:ext cx="360000" cy="18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F0F48D-3DDB-CD57-45AF-5D3E5E0F1341}"/>
              </a:ext>
            </a:extLst>
          </p:cNvPr>
          <p:cNvSpPr/>
          <p:nvPr/>
        </p:nvSpPr>
        <p:spPr>
          <a:xfrm>
            <a:off x="8716572" y="5814781"/>
            <a:ext cx="360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AA473A3-D389-8D2E-0195-DD3765BD0293}"/>
              </a:ext>
            </a:extLst>
          </p:cNvPr>
          <p:cNvSpPr txBox="1">
            <a:spLocks/>
          </p:cNvSpPr>
          <p:nvPr/>
        </p:nvSpPr>
        <p:spPr>
          <a:xfrm>
            <a:off x="9158498" y="5343929"/>
            <a:ext cx="1440000" cy="180000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4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Gay/Lesbian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89A8B8F-7DE1-9703-F489-562F19B5548E}"/>
              </a:ext>
            </a:extLst>
          </p:cNvPr>
          <p:cNvSpPr txBox="1">
            <a:spLocks/>
          </p:cNvSpPr>
          <p:nvPr/>
        </p:nvSpPr>
        <p:spPr>
          <a:xfrm>
            <a:off x="9158498" y="5572529"/>
            <a:ext cx="1440000" cy="180000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4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Bisexual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F907CCE-63BC-6D9E-2E2C-01145BB25EEF}"/>
              </a:ext>
            </a:extLst>
          </p:cNvPr>
          <p:cNvSpPr txBox="1">
            <a:spLocks/>
          </p:cNvSpPr>
          <p:nvPr/>
        </p:nvSpPr>
        <p:spPr>
          <a:xfrm>
            <a:off x="9158498" y="5801129"/>
            <a:ext cx="1440000" cy="180000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4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Other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8AA3C2-4A4B-27DC-7D6C-522A13169AD6}"/>
              </a:ext>
            </a:extLst>
          </p:cNvPr>
          <p:cNvSpPr txBox="1"/>
          <p:nvPr/>
        </p:nvSpPr>
        <p:spPr>
          <a:xfrm>
            <a:off x="8495358" y="1559763"/>
            <a:ext cx="21031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Sexual  Orientation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1B1F7D-FE43-A6AC-3681-11F4D9E0396F}"/>
              </a:ext>
            </a:extLst>
          </p:cNvPr>
          <p:cNvSpPr/>
          <p:nvPr/>
        </p:nvSpPr>
        <p:spPr>
          <a:xfrm>
            <a:off x="4871916" y="5181619"/>
            <a:ext cx="360000" cy="1800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FF36FBEA-1549-5B0F-E74D-73CEBDEC7797}"/>
              </a:ext>
            </a:extLst>
          </p:cNvPr>
          <p:cNvSpPr txBox="1">
            <a:spLocks/>
          </p:cNvSpPr>
          <p:nvPr/>
        </p:nvSpPr>
        <p:spPr>
          <a:xfrm>
            <a:off x="5313842" y="5181619"/>
            <a:ext cx="1440000" cy="180000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4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99"/>
              </a:buClr>
              <a:buFontTx/>
              <a:buNone/>
            </a:pPr>
            <a:r>
              <a:rPr lang="en-GB" sz="1200" b="1" dirty="0">
                <a:solidFill>
                  <a:schemeClr val="bg2">
                    <a:lumMod val="10000"/>
                  </a:schemeClr>
                </a:solidFill>
              </a:rPr>
              <a:t>18-28s years (Gen Z)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AEFB7A-6D3A-C549-8075-F92337CB1217}"/>
              </a:ext>
            </a:extLst>
          </p:cNvPr>
          <p:cNvSpPr/>
          <p:nvPr/>
        </p:nvSpPr>
        <p:spPr>
          <a:xfrm>
            <a:off x="4871916" y="5410219"/>
            <a:ext cx="360000" cy="180000"/>
          </a:xfrm>
          <a:prstGeom prst="rect">
            <a:avLst/>
          </a:prstGeom>
          <a:solidFill>
            <a:srgbClr val="2AC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9AC63B-E62A-2FD9-4342-F38826C02B16}"/>
              </a:ext>
            </a:extLst>
          </p:cNvPr>
          <p:cNvSpPr/>
          <p:nvPr/>
        </p:nvSpPr>
        <p:spPr>
          <a:xfrm>
            <a:off x="4871916" y="5638819"/>
            <a:ext cx="360000" cy="180000"/>
          </a:xfrm>
          <a:prstGeom prst="rect">
            <a:avLst/>
          </a:prstGeom>
          <a:solidFill>
            <a:srgbClr val="4BF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C8803C-B9E0-A320-B1E1-2E951EF376DF}"/>
              </a:ext>
            </a:extLst>
          </p:cNvPr>
          <p:cNvSpPr/>
          <p:nvPr/>
        </p:nvSpPr>
        <p:spPr>
          <a:xfrm>
            <a:off x="4871916" y="5867419"/>
            <a:ext cx="360000" cy="1800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4A604B48-AAFD-6DA3-AEBA-7AE6CF0E1B98}"/>
              </a:ext>
            </a:extLst>
          </p:cNvPr>
          <p:cNvSpPr txBox="1">
            <a:spLocks/>
          </p:cNvSpPr>
          <p:nvPr/>
        </p:nvSpPr>
        <p:spPr>
          <a:xfrm>
            <a:off x="5313842" y="5410219"/>
            <a:ext cx="1925158" cy="180000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4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99"/>
              </a:buClr>
              <a:buFontTx/>
              <a:buNone/>
            </a:pPr>
            <a:r>
              <a:rPr lang="en-GB" sz="1200" b="1" dirty="0">
                <a:solidFill>
                  <a:schemeClr val="bg2">
                    <a:lumMod val="10000"/>
                  </a:schemeClr>
                </a:solidFill>
              </a:rPr>
              <a:t>29-43 years (Millennials)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CB213ED9-20E6-713D-82B1-674A69A69018}"/>
              </a:ext>
            </a:extLst>
          </p:cNvPr>
          <p:cNvSpPr txBox="1">
            <a:spLocks/>
          </p:cNvSpPr>
          <p:nvPr/>
        </p:nvSpPr>
        <p:spPr>
          <a:xfrm>
            <a:off x="5313842" y="5638819"/>
            <a:ext cx="1440000" cy="180000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4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99"/>
              </a:buClr>
              <a:buFontTx/>
              <a:buNone/>
            </a:pPr>
            <a:r>
              <a:rPr lang="en-GB" sz="1200" b="1" dirty="0">
                <a:solidFill>
                  <a:schemeClr val="bg2">
                    <a:lumMod val="10000"/>
                  </a:schemeClr>
                </a:solidFill>
              </a:rPr>
              <a:t>44-58 years (Gen X)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08464145-A0F6-F17D-5148-4FBC0A94082C}"/>
              </a:ext>
            </a:extLst>
          </p:cNvPr>
          <p:cNvSpPr txBox="1">
            <a:spLocks/>
          </p:cNvSpPr>
          <p:nvPr/>
        </p:nvSpPr>
        <p:spPr>
          <a:xfrm>
            <a:off x="5313842" y="5867419"/>
            <a:ext cx="1440000" cy="180000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4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99"/>
              </a:buClr>
              <a:buFontTx/>
              <a:buNone/>
            </a:pPr>
            <a:r>
              <a:rPr lang="en-GB" sz="1200" b="1" dirty="0">
                <a:solidFill>
                  <a:schemeClr val="bg2">
                    <a:lumMod val="10000"/>
                  </a:schemeClr>
                </a:solidFill>
              </a:rPr>
              <a:t>59+ years (Boomer)</a:t>
            </a:r>
          </a:p>
        </p:txBody>
      </p:sp>
    </p:spTree>
    <p:extLst>
      <p:ext uri="{BB962C8B-B14F-4D97-AF65-F5344CB8AC3E}">
        <p14:creationId xmlns:p14="http://schemas.microsoft.com/office/powerpoint/2010/main" val="402468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EA19A7-EA8F-4928-A9D5-9467FA64E41A}"/>
              </a:ext>
            </a:extLst>
          </p:cNvPr>
          <p:cNvSpPr txBox="1"/>
          <p:nvPr/>
        </p:nvSpPr>
        <p:spPr>
          <a:xfrm>
            <a:off x="2669143" y="1659678"/>
            <a:ext cx="32225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Nature of relationship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7F220ABF-8B5B-4E64-8DA5-859A525A8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174534"/>
              </p:ext>
            </p:extLst>
          </p:nvPr>
        </p:nvGraphicFramePr>
        <p:xfrm>
          <a:off x="2140879" y="2100475"/>
          <a:ext cx="432000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Rectangle 53">
            <a:extLst>
              <a:ext uri="{FF2B5EF4-FFF2-40B4-BE49-F238E27FC236}">
                <a16:creationId xmlns:a16="http://schemas.microsoft.com/office/drawing/2014/main" id="{51A08EE0-518C-419D-A501-550CF745361C}"/>
              </a:ext>
            </a:extLst>
          </p:cNvPr>
          <p:cNvSpPr/>
          <p:nvPr/>
        </p:nvSpPr>
        <p:spPr>
          <a:xfrm>
            <a:off x="6994877" y="3251052"/>
            <a:ext cx="360000" cy="1800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Text Placeholder 1">
            <a:extLst>
              <a:ext uri="{FF2B5EF4-FFF2-40B4-BE49-F238E27FC236}">
                <a16:creationId xmlns:a16="http://schemas.microsoft.com/office/drawing/2014/main" id="{0EF23BD4-E454-46EF-8AB9-BDFF0C0F1070}"/>
              </a:ext>
            </a:extLst>
          </p:cNvPr>
          <p:cNvSpPr txBox="1">
            <a:spLocks/>
          </p:cNvSpPr>
          <p:nvPr/>
        </p:nvSpPr>
        <p:spPr>
          <a:xfrm>
            <a:off x="7436801" y="3233052"/>
            <a:ext cx="3492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99"/>
              </a:buClr>
              <a:buFontTx/>
              <a:buNone/>
            </a:pPr>
            <a:r>
              <a:rPr lang="en-GB" sz="1200" b="1" dirty="0">
                <a:solidFill>
                  <a:schemeClr val="bg2">
                    <a:lumMod val="10000"/>
                  </a:schemeClr>
                </a:solidFill>
              </a:rPr>
              <a:t>Single and dating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73B2024-278B-4677-B524-6807A590B523}"/>
              </a:ext>
            </a:extLst>
          </p:cNvPr>
          <p:cNvSpPr/>
          <p:nvPr/>
        </p:nvSpPr>
        <p:spPr>
          <a:xfrm>
            <a:off x="6994877" y="3528468"/>
            <a:ext cx="360000" cy="180000"/>
          </a:xfrm>
          <a:prstGeom prst="rect">
            <a:avLst/>
          </a:prstGeom>
          <a:solidFill>
            <a:srgbClr val="2AC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19625CD-1AF2-4002-8908-9D9E72B4372E}"/>
              </a:ext>
            </a:extLst>
          </p:cNvPr>
          <p:cNvSpPr/>
          <p:nvPr/>
        </p:nvSpPr>
        <p:spPr>
          <a:xfrm>
            <a:off x="6994877" y="3805884"/>
            <a:ext cx="360000" cy="180000"/>
          </a:xfrm>
          <a:prstGeom prst="rect">
            <a:avLst/>
          </a:prstGeom>
          <a:solidFill>
            <a:srgbClr val="4BF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B290934-712D-4264-8858-142B580B0D51}"/>
              </a:ext>
            </a:extLst>
          </p:cNvPr>
          <p:cNvSpPr/>
          <p:nvPr/>
        </p:nvSpPr>
        <p:spPr>
          <a:xfrm>
            <a:off x="6994877" y="4083300"/>
            <a:ext cx="360000" cy="1800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 Placeholder 1">
            <a:extLst>
              <a:ext uri="{FF2B5EF4-FFF2-40B4-BE49-F238E27FC236}">
                <a16:creationId xmlns:a16="http://schemas.microsoft.com/office/drawing/2014/main" id="{73401FE4-C125-454F-8BA2-2A85019E9E83}"/>
              </a:ext>
            </a:extLst>
          </p:cNvPr>
          <p:cNvSpPr txBox="1">
            <a:spLocks/>
          </p:cNvSpPr>
          <p:nvPr/>
        </p:nvSpPr>
        <p:spPr>
          <a:xfrm>
            <a:off x="7436801" y="3510468"/>
            <a:ext cx="3492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99"/>
              </a:buClr>
              <a:buFontTx/>
              <a:buNone/>
            </a:pPr>
            <a:r>
              <a:rPr lang="en-GB" sz="1200" b="1" dirty="0">
                <a:solidFill>
                  <a:schemeClr val="bg2">
                    <a:lumMod val="10000"/>
                  </a:schemeClr>
                </a:solidFill>
              </a:rPr>
              <a:t>Co-habiting with one partner </a:t>
            </a:r>
          </a:p>
        </p:txBody>
      </p:sp>
      <p:sp>
        <p:nvSpPr>
          <p:cNvPr id="63" name="Text Placeholder 1">
            <a:extLst>
              <a:ext uri="{FF2B5EF4-FFF2-40B4-BE49-F238E27FC236}">
                <a16:creationId xmlns:a16="http://schemas.microsoft.com/office/drawing/2014/main" id="{3FC1FE06-6C3E-463C-973D-03F0AC7814E4}"/>
              </a:ext>
            </a:extLst>
          </p:cNvPr>
          <p:cNvSpPr txBox="1">
            <a:spLocks/>
          </p:cNvSpPr>
          <p:nvPr/>
        </p:nvSpPr>
        <p:spPr>
          <a:xfrm>
            <a:off x="7436801" y="4065300"/>
            <a:ext cx="3492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99"/>
              </a:buClr>
              <a:buFontTx/>
              <a:buNone/>
            </a:pPr>
            <a:r>
              <a:rPr lang="en-GB" sz="1200" b="1" dirty="0">
                <a:solidFill>
                  <a:schemeClr val="bg2">
                    <a:lumMod val="10000"/>
                  </a:schemeClr>
                </a:solidFill>
              </a:rPr>
              <a:t>Committed relationship - polyamorous</a:t>
            </a:r>
          </a:p>
        </p:txBody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FE1C3F13-A687-4615-A8A4-B23AB874F821}"/>
              </a:ext>
            </a:extLst>
          </p:cNvPr>
          <p:cNvSpPr txBox="1">
            <a:spLocks/>
          </p:cNvSpPr>
          <p:nvPr/>
        </p:nvSpPr>
        <p:spPr>
          <a:xfrm>
            <a:off x="7436801" y="3787884"/>
            <a:ext cx="34920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99"/>
              </a:buClr>
              <a:buFontTx/>
              <a:buNone/>
            </a:pPr>
            <a:r>
              <a:rPr lang="en-GB" sz="1200" b="1" dirty="0">
                <a:solidFill>
                  <a:schemeClr val="bg2">
                    <a:lumMod val="10000"/>
                  </a:schemeClr>
                </a:solidFill>
              </a:rPr>
              <a:t>Committed relationship - monogamous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CCF193A-95EF-4C73-8CF4-3E3E433427DE}"/>
              </a:ext>
            </a:extLst>
          </p:cNvPr>
          <p:cNvSpPr/>
          <p:nvPr/>
        </p:nvSpPr>
        <p:spPr>
          <a:xfrm>
            <a:off x="6994877" y="4360716"/>
            <a:ext cx="360000" cy="1800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6DF949B1-5358-4A78-B2C4-07EF37A5B44A}"/>
              </a:ext>
            </a:extLst>
          </p:cNvPr>
          <p:cNvSpPr txBox="1">
            <a:spLocks/>
          </p:cNvSpPr>
          <p:nvPr/>
        </p:nvSpPr>
        <p:spPr>
          <a:xfrm>
            <a:off x="7436801" y="4342716"/>
            <a:ext cx="3492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99"/>
              </a:buClr>
              <a:buFontTx/>
              <a:buNone/>
            </a:pPr>
            <a:r>
              <a:rPr lang="en-GB" sz="1200" b="1" dirty="0">
                <a:solidFill>
                  <a:schemeClr val="bg2">
                    <a:lumMod val="10000"/>
                  </a:schemeClr>
                </a:solidFill>
              </a:rPr>
              <a:t>Committed relationship - open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8BF8FB2-9662-45A2-9047-B196A6AC7193}"/>
              </a:ext>
            </a:extLst>
          </p:cNvPr>
          <p:cNvSpPr/>
          <p:nvPr/>
        </p:nvSpPr>
        <p:spPr>
          <a:xfrm>
            <a:off x="6994877" y="4638132"/>
            <a:ext cx="360000" cy="18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Text Placeholder 1">
            <a:extLst>
              <a:ext uri="{FF2B5EF4-FFF2-40B4-BE49-F238E27FC236}">
                <a16:creationId xmlns:a16="http://schemas.microsoft.com/office/drawing/2014/main" id="{9D574F11-5A39-40E0-87FE-AF031E932B0E}"/>
              </a:ext>
            </a:extLst>
          </p:cNvPr>
          <p:cNvSpPr txBox="1">
            <a:spLocks/>
          </p:cNvSpPr>
          <p:nvPr/>
        </p:nvSpPr>
        <p:spPr>
          <a:xfrm>
            <a:off x="7436801" y="4620132"/>
            <a:ext cx="3492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99"/>
              </a:buClr>
              <a:buFontTx/>
              <a:buNone/>
            </a:pPr>
            <a:r>
              <a:rPr lang="en-GB" sz="1200" b="1" dirty="0">
                <a:solidFill>
                  <a:schemeClr val="bg2">
                    <a:lumMod val="10000"/>
                  </a:schemeClr>
                </a:solidFill>
              </a:rPr>
              <a:t>Divorcing, separating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FE2E07-19F2-5AFB-36DB-6BD1E6CBF4D3}"/>
              </a:ext>
            </a:extLst>
          </p:cNvPr>
          <p:cNvSpPr/>
          <p:nvPr/>
        </p:nvSpPr>
        <p:spPr>
          <a:xfrm>
            <a:off x="6994877" y="4915547"/>
            <a:ext cx="360000" cy="18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3B4B286-4CA5-8271-98AC-2A73FFE74F2F}"/>
              </a:ext>
            </a:extLst>
          </p:cNvPr>
          <p:cNvSpPr txBox="1">
            <a:spLocks/>
          </p:cNvSpPr>
          <p:nvPr/>
        </p:nvSpPr>
        <p:spPr>
          <a:xfrm>
            <a:off x="7436801" y="4897547"/>
            <a:ext cx="3492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99"/>
              </a:buClr>
              <a:buFontTx/>
              <a:buNone/>
            </a:pPr>
            <a:r>
              <a:rPr lang="en-GB" sz="1200" b="1" dirty="0">
                <a:solidFill>
                  <a:schemeClr val="bg2">
                    <a:lumMod val="10000"/>
                  </a:schemeClr>
                </a:solidFill>
              </a:rPr>
              <a:t>Co-habiting with multiple partners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87287B-B9EA-C815-3A6A-3CFF679A7C04}"/>
              </a:ext>
            </a:extLst>
          </p:cNvPr>
          <p:cNvSpPr/>
          <p:nvPr/>
        </p:nvSpPr>
        <p:spPr>
          <a:xfrm>
            <a:off x="6994877" y="2696220"/>
            <a:ext cx="360000" cy="180000"/>
          </a:xfrm>
          <a:prstGeom prst="rect">
            <a:avLst/>
          </a:prstGeom>
          <a:solidFill>
            <a:srgbClr val="F0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4D9BB11-EC48-9C7E-FE81-02D83DB1467D}"/>
              </a:ext>
            </a:extLst>
          </p:cNvPr>
          <p:cNvSpPr txBox="1">
            <a:spLocks/>
          </p:cNvSpPr>
          <p:nvPr/>
        </p:nvSpPr>
        <p:spPr>
          <a:xfrm>
            <a:off x="7436801" y="2678220"/>
            <a:ext cx="3492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99"/>
              </a:buClr>
              <a:buFontTx/>
              <a:buNone/>
            </a:pPr>
            <a:r>
              <a:rPr lang="en-GB" sz="1200" b="1" dirty="0">
                <a:solidFill>
                  <a:schemeClr val="bg2">
                    <a:lumMod val="10000"/>
                  </a:schemeClr>
                </a:solidFill>
              </a:rPr>
              <a:t>Married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3E7AD9-CCE4-2D58-FB37-968278953DDC}"/>
              </a:ext>
            </a:extLst>
          </p:cNvPr>
          <p:cNvSpPr/>
          <p:nvPr/>
        </p:nvSpPr>
        <p:spPr>
          <a:xfrm>
            <a:off x="6994877" y="2973636"/>
            <a:ext cx="360000" cy="180000"/>
          </a:xfrm>
          <a:prstGeom prst="rect">
            <a:avLst/>
          </a:prstGeom>
          <a:solidFill>
            <a:srgbClr val="16A7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0A94609-8FF2-9AD7-E549-65CA40CC923E}"/>
              </a:ext>
            </a:extLst>
          </p:cNvPr>
          <p:cNvSpPr txBox="1">
            <a:spLocks/>
          </p:cNvSpPr>
          <p:nvPr/>
        </p:nvSpPr>
        <p:spPr>
          <a:xfrm>
            <a:off x="7436801" y="2955636"/>
            <a:ext cx="3492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99"/>
              </a:buClr>
              <a:buFontTx/>
              <a:buNone/>
            </a:pPr>
            <a:r>
              <a:rPr lang="en-GB" sz="1200" b="1" dirty="0">
                <a:solidFill>
                  <a:schemeClr val="bg2">
                    <a:lumMod val="10000"/>
                  </a:schemeClr>
                </a:solidFill>
              </a:rPr>
              <a:t>Single, not dating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669C232-3F59-82BD-ABEC-905098B148C5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99"/>
              </a:buClr>
              <a:buFontTx/>
              <a:buNone/>
            </a:pP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Demographic profile</a:t>
            </a:r>
            <a:r>
              <a:rPr lang="en-GB" b="1" dirty="0">
                <a:solidFill>
                  <a:srgbClr val="E7E6E6">
                    <a:lumMod val="10000"/>
                  </a:srgbClr>
                </a:solidFill>
              </a:rPr>
              <a:t> | </a:t>
            </a:r>
            <a:r>
              <a:rPr lang="en-GB" b="1" dirty="0">
                <a:solidFill>
                  <a:srgbClr val="7030A0"/>
                </a:solidFill>
              </a:rPr>
              <a:t>UK</a:t>
            </a:r>
            <a:r>
              <a:rPr lang="en-GB" b="1" dirty="0">
                <a:solidFill>
                  <a:srgbClr val="E7E6E6">
                    <a:lumMod val="10000"/>
                  </a:srgbClr>
                </a:solidFill>
              </a:rPr>
              <a:t> sample</a:t>
            </a:r>
            <a:endParaRPr lang="en-GB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CCAAB367-2EB7-969C-B00E-1DF07A883BB5}"/>
              </a:ext>
            </a:extLst>
          </p:cNvPr>
          <p:cNvSpPr txBox="1">
            <a:spLocks/>
          </p:cNvSpPr>
          <p:nvPr/>
        </p:nvSpPr>
        <p:spPr>
          <a:xfrm>
            <a:off x="186770" y="171341"/>
            <a:ext cx="11762775" cy="3326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FBE4A"/>
              </a:buClr>
              <a:buFontTx/>
              <a:buNone/>
              <a:tabLst/>
              <a:defRPr sz="2400" b="1" i="0" kern="1200" cap="none" spc="0" baseline="0">
                <a:solidFill>
                  <a:srgbClr val="70BF4A"/>
                </a:solidFill>
                <a:latin typeface="Arial"/>
                <a:ea typeface="Arial" charset="0"/>
                <a:cs typeface="Arial Black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3399"/>
                </a:solidFill>
              </a:rPr>
              <a:t>We interviewed 809 UK adults aged 18+ between September 13-19, 2023.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7BCD2F-7E85-1F22-196A-DFAAA58F3C99}"/>
              </a:ext>
            </a:extLst>
          </p:cNvPr>
          <p:cNvSpPr/>
          <p:nvPr/>
        </p:nvSpPr>
        <p:spPr>
          <a:xfrm>
            <a:off x="2191485" y="6476850"/>
            <a:ext cx="8419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(809)</a:t>
            </a:r>
          </a:p>
        </p:txBody>
      </p:sp>
    </p:spTree>
    <p:extLst>
      <p:ext uri="{BB962C8B-B14F-4D97-AF65-F5344CB8AC3E}">
        <p14:creationId xmlns:p14="http://schemas.microsoft.com/office/powerpoint/2010/main" val="394015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6ACC-1478-FC4C-9C1E-2C209FF9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ACDFF"/>
                </a:solidFill>
              </a:rPr>
              <a:t>Main Findings</a:t>
            </a:r>
          </a:p>
        </p:txBody>
      </p:sp>
    </p:spTree>
    <p:extLst>
      <p:ext uri="{BB962C8B-B14F-4D97-AF65-F5344CB8AC3E}">
        <p14:creationId xmlns:p14="http://schemas.microsoft.com/office/powerpoint/2010/main" val="237991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719932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1B19CA-21BC-4DE7-8572-10F1750D8026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E7E6E6">
                    <a:lumMod val="10000"/>
                  </a:srgbClr>
                </a:solidFill>
              </a:rPr>
              <a:t>Whether currently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going through a breakup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800" dirty="0">
                <a:solidFill>
                  <a:srgbClr val="003399"/>
                </a:solidFill>
              </a:rPr>
              <a:t>A fifth of single UK adults are going through a breakup right now, peaking at a third among Gen Z.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53FBA-55D4-03B4-E381-43BB3F88BC0C}"/>
              </a:ext>
            </a:extLst>
          </p:cNvPr>
          <p:cNvSpPr/>
          <p:nvPr/>
        </p:nvSpPr>
        <p:spPr>
          <a:xfrm>
            <a:off x="2191485" y="6460976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MQ1. Are you currently going through a breakup?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</a:t>
            </a:r>
          </a:p>
        </p:txBody>
      </p:sp>
    </p:spTree>
    <p:extLst>
      <p:ext uri="{BB962C8B-B14F-4D97-AF65-F5344CB8AC3E}">
        <p14:creationId xmlns:p14="http://schemas.microsoft.com/office/powerpoint/2010/main" val="72513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C29B8D-50D8-4C1C-AA29-70D4039B084A}"/>
              </a:ext>
            </a:extLst>
          </p:cNvPr>
          <p:cNvSpPr/>
          <p:nvPr/>
        </p:nvSpPr>
        <p:spPr>
          <a:xfrm>
            <a:off x="2191485" y="6460971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MQ2. How do you think your past heartbreaks have shaped how you view relationships?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910757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02FD79-E304-B47C-1AC9-E8F104C5F606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E7E6E6">
                    <a:lumMod val="10000"/>
                  </a:srgbClr>
                </a:solidFill>
              </a:rPr>
              <a:t>How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heartbreak shapes relationships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800" dirty="0">
                <a:solidFill>
                  <a:srgbClr val="003399"/>
                </a:solidFill>
              </a:rPr>
              <a:t>The majority (89%) of single UK adults believe that past heartbreaks have made them ‘more cautious’ about relationships.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617E9B-92CA-943B-073A-C5DD467F0965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71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C29B8D-50D8-4C1C-AA29-70D4039B084A}"/>
              </a:ext>
            </a:extLst>
          </p:cNvPr>
          <p:cNvSpPr/>
          <p:nvPr/>
        </p:nvSpPr>
        <p:spPr>
          <a:xfrm>
            <a:off x="2191485" y="6460973"/>
            <a:ext cx="957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MQ3. How do you think your past heartbreaks have affected your ability to trust in relationships?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Base: Total (404), 18-28s (Gen Z) (166), 29-43s (Millennial) (74), 44-58s (Gen X) (103), 59+s (Boomer) (61)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794988-500C-458E-BF2A-4A1B8F5B1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8946122"/>
              </p:ext>
            </p:extLst>
          </p:nvPr>
        </p:nvGraphicFramePr>
        <p:xfrm>
          <a:off x="409574" y="1466769"/>
          <a:ext cx="11353199" cy="479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6F24A7-D436-9B0A-D564-25AFF5A7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770" y="171341"/>
            <a:ext cx="11762775" cy="332688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800" dirty="0">
                <a:solidFill>
                  <a:srgbClr val="003399"/>
                </a:solidFill>
              </a:rPr>
              <a:t>7 in 10 single UK adults feel that past heartbreaks have made them ‘less trusting’ in relationships.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3B1D32-F678-3A9F-9641-552D5AB1C72D}"/>
              </a:ext>
            </a:extLst>
          </p:cNvPr>
          <p:cNvSpPr txBox="1">
            <a:spLocks/>
          </p:cNvSpPr>
          <p:nvPr/>
        </p:nvSpPr>
        <p:spPr>
          <a:xfrm>
            <a:off x="186770" y="1151983"/>
            <a:ext cx="1149813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6538" indent="-236538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6FBE4A"/>
              </a:buClr>
              <a:buFont typeface="Arial" charset="0"/>
              <a:buChar char="•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E7E6E6">
                    <a:lumMod val="10000"/>
                  </a:srgbClr>
                </a:solidFill>
              </a:rPr>
              <a:t>How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heartbreak affects trust in relationships |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cs typeface="Arial" charset="0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 sample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A25FD7-0050-71E6-7292-D12F25EF905D}"/>
              </a:ext>
            </a:extLst>
          </p:cNvPr>
          <p:cNvCxnSpPr>
            <a:cxnSpLocks/>
          </p:cNvCxnSpPr>
          <p:nvPr/>
        </p:nvCxnSpPr>
        <p:spPr>
          <a:xfrm>
            <a:off x="2486560" y="1828800"/>
            <a:ext cx="0" cy="33303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113910"/>
      </p:ext>
    </p:extLst>
  </p:cSld>
  <p:clrMapOvr>
    <a:masterClrMapping/>
  </p:clrMapOvr>
</p:sld>
</file>

<file path=ppt/theme/theme1.xml><?xml version="1.0" encoding="utf-8"?>
<a:theme xmlns:a="http://schemas.openxmlformats.org/drawingml/2006/main" name="HarrisInteractive">
  <a:themeElements>
    <a:clrScheme name="Harris Interactive">
      <a:dk1>
        <a:srgbClr val="014537"/>
      </a:dk1>
      <a:lt1>
        <a:srgbClr val="FFFFFF"/>
      </a:lt1>
      <a:dk2>
        <a:srgbClr val="70BF4A"/>
      </a:dk2>
      <a:lt2>
        <a:srgbClr val="E7E6E6"/>
      </a:lt2>
      <a:accent1>
        <a:srgbClr val="0B5258"/>
      </a:accent1>
      <a:accent2>
        <a:srgbClr val="70BF4A"/>
      </a:accent2>
      <a:accent3>
        <a:srgbClr val="096A37"/>
      </a:accent3>
      <a:accent4>
        <a:srgbClr val="EBE717"/>
      </a:accent4>
      <a:accent5>
        <a:srgbClr val="0EA7E0"/>
      </a:accent5>
      <a:accent6>
        <a:srgbClr val="C0D330"/>
      </a:accent6>
      <a:hlink>
        <a:srgbClr val="70BF4A"/>
      </a:hlink>
      <a:folHlink>
        <a:srgbClr val="096A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dirty="0" err="1" smtClean="0">
            <a:solidFill>
              <a:schemeClr val="bg2">
                <a:lumMod val="10000"/>
              </a:schemeClr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arris-Widescreen_v1" id="{38979C62-B1B0-42EB-BB61-7966187A6D42}" vid="{2D5ED23B-72B4-49CE-BE9E-E52E8A92D209}"/>
    </a:ext>
  </a:extLst>
</a:theme>
</file>

<file path=ppt/theme/theme2.xml><?xml version="1.0" encoding="utf-8"?>
<a:theme xmlns:a="http://schemas.openxmlformats.org/drawingml/2006/main" name="1_HarrisInteractive">
  <a:themeElements>
    <a:clrScheme name="Harris Interactive">
      <a:dk1>
        <a:srgbClr val="014537"/>
      </a:dk1>
      <a:lt1>
        <a:srgbClr val="FFFFFF"/>
      </a:lt1>
      <a:dk2>
        <a:srgbClr val="70BF4A"/>
      </a:dk2>
      <a:lt2>
        <a:srgbClr val="E7E6E6"/>
      </a:lt2>
      <a:accent1>
        <a:srgbClr val="0B5258"/>
      </a:accent1>
      <a:accent2>
        <a:srgbClr val="70BF4A"/>
      </a:accent2>
      <a:accent3>
        <a:srgbClr val="096A37"/>
      </a:accent3>
      <a:accent4>
        <a:srgbClr val="EBE717"/>
      </a:accent4>
      <a:accent5>
        <a:srgbClr val="0EA7E0"/>
      </a:accent5>
      <a:accent6>
        <a:srgbClr val="C0D330"/>
      </a:accent6>
      <a:hlink>
        <a:srgbClr val="70BF4A"/>
      </a:hlink>
      <a:folHlink>
        <a:srgbClr val="096A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dirty="0" err="1" smtClean="0">
            <a:solidFill>
              <a:schemeClr val="bg2">
                <a:lumMod val="10000"/>
              </a:schemeClr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arris-Widescreen_v1" id="{38979C62-B1B0-42EB-BB61-7966187A6D42}" vid="{2D5ED23B-72B4-49CE-BE9E-E52E8A92D209}"/>
    </a:ext>
  </a:extLst>
</a:theme>
</file>

<file path=ppt/theme/theme3.xml><?xml version="1.0" encoding="utf-8"?>
<a:theme xmlns:a="http://schemas.openxmlformats.org/drawingml/2006/main" name="Toluna Body Alt Blue">
  <a:themeElements>
    <a:clrScheme name="Toluna 2020 v01a">
      <a:dk1>
        <a:srgbClr val="000000"/>
      </a:dk1>
      <a:lt1>
        <a:srgbClr val="FFFFFF"/>
      </a:lt1>
      <a:dk2>
        <a:srgbClr val="003399"/>
      </a:dk2>
      <a:lt2>
        <a:srgbClr val="2ACCFF"/>
      </a:lt2>
      <a:accent1>
        <a:srgbClr val="003399"/>
      </a:accent1>
      <a:accent2>
        <a:srgbClr val="4BFFA7"/>
      </a:accent2>
      <a:accent3>
        <a:srgbClr val="2ACCFF"/>
      </a:accent3>
      <a:accent4>
        <a:srgbClr val="E40048"/>
      </a:accent4>
      <a:accent5>
        <a:srgbClr val="FFD000"/>
      </a:accent5>
      <a:accent6>
        <a:srgbClr val="5E249F"/>
      </a:accent6>
      <a:hlink>
        <a:srgbClr val="7F99CC"/>
      </a:hlink>
      <a:folHlink>
        <a:srgbClr val="C8FF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BFFA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4E39564-D528-254E-BBF6-86E627EF3B18}" vid="{87E0485D-B01B-7747-AF6F-8B570021D8A4}"/>
    </a:ext>
  </a:extLst>
</a:theme>
</file>

<file path=ppt/theme/theme4.xml><?xml version="1.0" encoding="utf-8"?>
<a:theme xmlns:a="http://schemas.openxmlformats.org/drawingml/2006/main" name="2_HarrisInteractive">
  <a:themeElements>
    <a:clrScheme name="Harris Interactive">
      <a:dk1>
        <a:srgbClr val="014537"/>
      </a:dk1>
      <a:lt1>
        <a:srgbClr val="FFFFFF"/>
      </a:lt1>
      <a:dk2>
        <a:srgbClr val="70BF4A"/>
      </a:dk2>
      <a:lt2>
        <a:srgbClr val="E7E6E6"/>
      </a:lt2>
      <a:accent1>
        <a:srgbClr val="0B5258"/>
      </a:accent1>
      <a:accent2>
        <a:srgbClr val="70BF4A"/>
      </a:accent2>
      <a:accent3>
        <a:srgbClr val="096A37"/>
      </a:accent3>
      <a:accent4>
        <a:srgbClr val="EBE717"/>
      </a:accent4>
      <a:accent5>
        <a:srgbClr val="0EA7E0"/>
      </a:accent5>
      <a:accent6>
        <a:srgbClr val="C0D330"/>
      </a:accent6>
      <a:hlink>
        <a:srgbClr val="70BF4A"/>
      </a:hlink>
      <a:folHlink>
        <a:srgbClr val="096A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dirty="0" err="1" smtClean="0">
            <a:solidFill>
              <a:schemeClr val="bg2">
                <a:lumMod val="10000"/>
              </a:schemeClr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arris-PresentationTemplate-101315_FV (1)" id="{E0DE21B5-EB45-4EE8-ABC3-C24A47FE7EA6}" vid="{E30139FA-E33A-4B69-B27C-5F6E7FC9A28F}"/>
    </a:ext>
  </a:extLst>
</a:theme>
</file>

<file path=ppt/theme/theme5.xml><?xml version="1.0" encoding="utf-8"?>
<a:theme xmlns:a="http://schemas.openxmlformats.org/drawingml/2006/main" name="3_HarrisInteractive">
  <a:themeElements>
    <a:clrScheme name="Harris Interactive">
      <a:dk1>
        <a:srgbClr val="014537"/>
      </a:dk1>
      <a:lt1>
        <a:srgbClr val="FFFFFF"/>
      </a:lt1>
      <a:dk2>
        <a:srgbClr val="70BF4A"/>
      </a:dk2>
      <a:lt2>
        <a:srgbClr val="E7E6E6"/>
      </a:lt2>
      <a:accent1>
        <a:srgbClr val="0B5258"/>
      </a:accent1>
      <a:accent2>
        <a:srgbClr val="70BF4A"/>
      </a:accent2>
      <a:accent3>
        <a:srgbClr val="096A37"/>
      </a:accent3>
      <a:accent4>
        <a:srgbClr val="EBE717"/>
      </a:accent4>
      <a:accent5>
        <a:srgbClr val="0EA7E0"/>
      </a:accent5>
      <a:accent6>
        <a:srgbClr val="C0D330"/>
      </a:accent6>
      <a:hlink>
        <a:srgbClr val="70BF4A"/>
      </a:hlink>
      <a:folHlink>
        <a:srgbClr val="096A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dirty="0" err="1" smtClean="0">
            <a:solidFill>
              <a:schemeClr val="bg2">
                <a:lumMod val="10000"/>
              </a:schemeClr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arris-PresentationTemplate-101315_FV (1)" id="{E0DE21B5-EB45-4EE8-ABC3-C24A47FE7EA6}" vid="{E30139FA-E33A-4B69-B27C-5F6E7FC9A28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Just the template</Template>
  <TotalTime>33906</TotalTime>
  <Words>2895</Words>
  <Application>Microsoft Macintosh PowerPoint</Application>
  <PresentationFormat>Widescreen</PresentationFormat>
  <Paragraphs>216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HarrisInteractive</vt:lpstr>
      <vt:lpstr>1_HarrisInteractive</vt:lpstr>
      <vt:lpstr>Toluna Body Alt Blue</vt:lpstr>
      <vt:lpstr>2_HarrisInteractive</vt:lpstr>
      <vt:lpstr>3_HarrisInteractive</vt:lpstr>
      <vt:lpstr>PowerPoint Presentation</vt:lpstr>
      <vt:lpstr>Introduction</vt:lpstr>
      <vt:lpstr>PowerPoint Presentation</vt:lpstr>
      <vt:lpstr>PowerPoint Presentation</vt:lpstr>
      <vt:lpstr>PowerPoint Presentation</vt:lpstr>
      <vt:lpstr>Main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Evans</dc:creator>
  <cp:lastModifiedBy>Ian Prior</cp:lastModifiedBy>
  <cp:revision>1980</cp:revision>
  <cp:lastPrinted>2020-01-31T16:06:58Z</cp:lastPrinted>
  <dcterms:created xsi:type="dcterms:W3CDTF">2015-11-26T11:10:40Z</dcterms:created>
  <dcterms:modified xsi:type="dcterms:W3CDTF">2023-11-20T11:46:40Z</dcterms:modified>
</cp:coreProperties>
</file>